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2" r:id="rId1"/>
    <p:sldMasterId id="2147483822" r:id="rId2"/>
    <p:sldMasterId id="2147483810" r:id="rId3"/>
    <p:sldMasterId id="2147483797" r:id="rId4"/>
    <p:sldMasterId id="2147483785" r:id="rId5"/>
  </p:sldMasterIdLst>
  <p:notesMasterIdLst>
    <p:notesMasterId r:id="rId53"/>
  </p:notesMasterIdLst>
  <p:handoutMasterIdLst>
    <p:handoutMasterId r:id="rId54"/>
  </p:handoutMasterIdLst>
  <p:sldIdLst>
    <p:sldId id="256" r:id="rId6"/>
    <p:sldId id="258" r:id="rId7"/>
    <p:sldId id="259" r:id="rId8"/>
    <p:sldId id="260" r:id="rId9"/>
    <p:sldId id="261" r:id="rId10"/>
    <p:sldId id="262" r:id="rId11"/>
    <p:sldId id="263" r:id="rId12"/>
    <p:sldId id="292" r:id="rId13"/>
    <p:sldId id="298" r:id="rId14"/>
    <p:sldId id="264" r:id="rId15"/>
    <p:sldId id="265" r:id="rId16"/>
    <p:sldId id="289" r:id="rId17"/>
    <p:sldId id="288" r:id="rId18"/>
    <p:sldId id="290" r:id="rId19"/>
    <p:sldId id="266" r:id="rId20"/>
    <p:sldId id="291" r:id="rId21"/>
    <p:sldId id="267" r:id="rId22"/>
    <p:sldId id="268" r:id="rId23"/>
    <p:sldId id="294" r:id="rId24"/>
    <p:sldId id="286" r:id="rId25"/>
    <p:sldId id="287" r:id="rId26"/>
    <p:sldId id="295" r:id="rId27"/>
    <p:sldId id="269" r:id="rId28"/>
    <p:sldId id="296" r:id="rId29"/>
    <p:sldId id="270" r:id="rId30"/>
    <p:sldId id="271" r:id="rId31"/>
    <p:sldId id="297" r:id="rId32"/>
    <p:sldId id="272" r:id="rId33"/>
    <p:sldId id="299" r:id="rId34"/>
    <p:sldId id="273" r:id="rId35"/>
    <p:sldId id="274" r:id="rId36"/>
    <p:sldId id="275" r:id="rId37"/>
    <p:sldId id="300" r:id="rId38"/>
    <p:sldId id="276" r:id="rId39"/>
    <p:sldId id="301" r:id="rId40"/>
    <p:sldId id="277" r:id="rId41"/>
    <p:sldId id="302" r:id="rId42"/>
    <p:sldId id="278" r:id="rId43"/>
    <p:sldId id="304" r:id="rId44"/>
    <p:sldId id="279" r:id="rId45"/>
    <p:sldId id="280" r:id="rId46"/>
    <p:sldId id="303" r:id="rId47"/>
    <p:sldId id="281" r:id="rId48"/>
    <p:sldId id="282" r:id="rId49"/>
    <p:sldId id="283" r:id="rId50"/>
    <p:sldId id="284" r:id="rId51"/>
    <p:sldId id="285" r:id="rId52"/>
  </p:sldIdLst>
  <p:sldSz cx="9144000" cy="6858000" type="screen4x3"/>
  <p:notesSz cx="7077075" cy="9363075"/>
  <p:defaultTextStyle>
    <a:defPPr>
      <a:defRPr lang="en-US"/>
    </a:defPPr>
    <a:lvl1pPr algn="l" defTabSz="457200" rtl="0" fontAlgn="base">
      <a:spcBef>
        <a:spcPct val="0"/>
      </a:spcBef>
      <a:spcAft>
        <a:spcPct val="0"/>
      </a:spcAft>
      <a:defRPr kern="1200">
        <a:solidFill>
          <a:schemeClr val="tx1"/>
        </a:solidFill>
        <a:latin typeface="Arial" charset="0"/>
        <a:ea typeface="ヒラギノ角ゴ Pro W3" pitchFamily="-65" charset="-128"/>
        <a:cs typeface="+mn-cs"/>
      </a:defRPr>
    </a:lvl1pPr>
    <a:lvl2pPr marL="457200" algn="l" defTabSz="457200" rtl="0" fontAlgn="base">
      <a:spcBef>
        <a:spcPct val="0"/>
      </a:spcBef>
      <a:spcAft>
        <a:spcPct val="0"/>
      </a:spcAft>
      <a:defRPr kern="1200">
        <a:solidFill>
          <a:schemeClr val="tx1"/>
        </a:solidFill>
        <a:latin typeface="Arial" charset="0"/>
        <a:ea typeface="ヒラギノ角ゴ Pro W3" pitchFamily="-65" charset="-128"/>
        <a:cs typeface="+mn-cs"/>
      </a:defRPr>
    </a:lvl2pPr>
    <a:lvl3pPr marL="914400" algn="l" defTabSz="457200" rtl="0" fontAlgn="base">
      <a:spcBef>
        <a:spcPct val="0"/>
      </a:spcBef>
      <a:spcAft>
        <a:spcPct val="0"/>
      </a:spcAft>
      <a:defRPr kern="1200">
        <a:solidFill>
          <a:schemeClr val="tx1"/>
        </a:solidFill>
        <a:latin typeface="Arial" charset="0"/>
        <a:ea typeface="ヒラギノ角ゴ Pro W3" pitchFamily="-65" charset="-128"/>
        <a:cs typeface="+mn-cs"/>
      </a:defRPr>
    </a:lvl3pPr>
    <a:lvl4pPr marL="1371600" algn="l" defTabSz="457200" rtl="0" fontAlgn="base">
      <a:spcBef>
        <a:spcPct val="0"/>
      </a:spcBef>
      <a:spcAft>
        <a:spcPct val="0"/>
      </a:spcAft>
      <a:defRPr kern="1200">
        <a:solidFill>
          <a:schemeClr val="tx1"/>
        </a:solidFill>
        <a:latin typeface="Arial" charset="0"/>
        <a:ea typeface="ヒラギノ角ゴ Pro W3" pitchFamily="-65" charset="-128"/>
        <a:cs typeface="+mn-cs"/>
      </a:defRPr>
    </a:lvl4pPr>
    <a:lvl5pPr marL="1828800" algn="l" defTabSz="457200" rtl="0" fontAlgn="base">
      <a:spcBef>
        <a:spcPct val="0"/>
      </a:spcBef>
      <a:spcAft>
        <a:spcPct val="0"/>
      </a:spcAft>
      <a:defRPr kern="1200">
        <a:solidFill>
          <a:schemeClr val="tx1"/>
        </a:solidFill>
        <a:latin typeface="Arial" charset="0"/>
        <a:ea typeface="ヒラギノ角ゴ Pro W3" pitchFamily="-65" charset="-128"/>
        <a:cs typeface="+mn-cs"/>
      </a:defRPr>
    </a:lvl5pPr>
    <a:lvl6pPr marL="2286000" algn="l" defTabSz="914400" rtl="0" eaLnBrk="1" latinLnBrk="0" hangingPunct="1">
      <a:defRPr kern="1200">
        <a:solidFill>
          <a:schemeClr val="tx1"/>
        </a:solidFill>
        <a:latin typeface="Arial" charset="0"/>
        <a:ea typeface="ヒラギノ角ゴ Pro W3" pitchFamily="-65" charset="-128"/>
        <a:cs typeface="+mn-cs"/>
      </a:defRPr>
    </a:lvl6pPr>
    <a:lvl7pPr marL="2743200" algn="l" defTabSz="914400" rtl="0" eaLnBrk="1" latinLnBrk="0" hangingPunct="1">
      <a:defRPr kern="1200">
        <a:solidFill>
          <a:schemeClr val="tx1"/>
        </a:solidFill>
        <a:latin typeface="Arial" charset="0"/>
        <a:ea typeface="ヒラギノ角ゴ Pro W3" pitchFamily="-65" charset="-128"/>
        <a:cs typeface="+mn-cs"/>
      </a:defRPr>
    </a:lvl7pPr>
    <a:lvl8pPr marL="3200400" algn="l" defTabSz="914400" rtl="0" eaLnBrk="1" latinLnBrk="0" hangingPunct="1">
      <a:defRPr kern="1200">
        <a:solidFill>
          <a:schemeClr val="tx1"/>
        </a:solidFill>
        <a:latin typeface="Arial" charset="0"/>
        <a:ea typeface="ヒラギノ角ゴ Pro W3" pitchFamily="-65" charset="-128"/>
        <a:cs typeface="+mn-cs"/>
      </a:defRPr>
    </a:lvl8pPr>
    <a:lvl9pPr marL="3657600" algn="l" defTabSz="914400" rtl="0" eaLnBrk="1" latinLnBrk="0" hangingPunct="1">
      <a:defRPr kern="1200">
        <a:solidFill>
          <a:schemeClr val="tx1"/>
        </a:solidFill>
        <a:latin typeface="Arial" charset="0"/>
        <a:ea typeface="ヒラギノ角ゴ Pro W3" pitchFamily="-65"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34" autoAdjust="0"/>
    <p:restoredTop sz="94434" autoAdjust="0"/>
  </p:normalViewPr>
  <p:slideViewPr>
    <p:cSldViewPr snapToObjects="1">
      <p:cViewPr varScale="1">
        <p:scale>
          <a:sx n="112" d="100"/>
          <a:sy n="112" d="100"/>
        </p:scale>
        <p:origin x="-864" y="-3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222"/>
    </p:cViewPr>
  </p:sorterViewPr>
  <p:notesViewPr>
    <p:cSldViewPr snapToObjects="1">
      <p:cViewPr varScale="1">
        <p:scale>
          <a:sx n="85" d="100"/>
          <a:sy n="85" d="100"/>
        </p:scale>
        <p:origin x="-3150" y="-78"/>
      </p:cViewPr>
      <p:guideLst>
        <p:guide orient="horz" pos="2949"/>
        <p:guide pos="2229"/>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pPr>
              <a:defRPr/>
            </a:pPr>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pPr>
              <a:defRPr/>
            </a:pPr>
            <a:fld id="{2A3C02F6-2FAC-4B68-8EF5-F0FACB135052}" type="datetimeFigureOut">
              <a:rPr lang="en-US"/>
              <a:pPr>
                <a:defRPr/>
              </a:pPr>
              <a:t>3/7/2014</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pPr>
              <a:defRPr/>
            </a:pPr>
            <a:fld id="{FFC28132-FF70-4030-A5F9-A6C88C26B7C9}" type="slidenum">
              <a:rPr lang="en-US"/>
              <a:pPr>
                <a:defRPr/>
              </a:pPr>
              <a:t>‹#›</a:t>
            </a:fld>
            <a:endParaRPr lang="en-US"/>
          </a:p>
        </p:txBody>
      </p:sp>
    </p:spTree>
    <p:extLst>
      <p:ext uri="{BB962C8B-B14F-4D97-AF65-F5344CB8AC3E}">
        <p14:creationId xmlns="" xmlns:p14="http://schemas.microsoft.com/office/powerpoint/2010/main" val="3376508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pPr>
              <a:defRPr/>
            </a:pPr>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pPr>
              <a:defRPr/>
            </a:pPr>
            <a:fld id="{34E25FA4-E0CF-48F3-A856-8985E259E014}" type="datetimeFigureOut">
              <a:rPr lang="en-US"/>
              <a:pPr>
                <a:defRPr/>
              </a:pPr>
              <a:t>3/7/2014</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pPr lvl="0"/>
            <a:endParaRPr lang="en-US" noProof="0" smtClean="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pPr>
              <a:defRPr/>
            </a:pPr>
            <a:fld id="{3AD21EB6-4602-4972-A1D8-0A12FA34AB21}" type="slidenum">
              <a:rPr lang="en-US"/>
              <a:pPr>
                <a:defRPr/>
              </a:pPr>
              <a:t>‹#›</a:t>
            </a:fld>
            <a:endParaRPr lang="en-US"/>
          </a:p>
        </p:txBody>
      </p:sp>
    </p:spTree>
    <p:extLst>
      <p:ext uri="{BB962C8B-B14F-4D97-AF65-F5344CB8AC3E}">
        <p14:creationId xmlns="" xmlns:p14="http://schemas.microsoft.com/office/powerpoint/2010/main" val="36555223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J - Imagine you have a waterbed.  Now imagine that there are 5 people in that bed.  Now imagine that miraculously there is moment where there is complete stillness; nothing is moving!  Then someone decides to move. (there’s always one in the crowd).  Now when that person moves, is he the only one moving?  Of course not, EVERYONE IS MOVING!</a:t>
            </a:r>
          </a:p>
          <a:p>
            <a:pPr eaLnBrk="1" hangingPunct="1">
              <a:spcBef>
                <a:spcPct val="0"/>
              </a:spcBef>
            </a:pPr>
            <a:r>
              <a:rPr lang="en-US" dirty="0" smtClean="0"/>
              <a:t>In a similar way, when a special need child/adult in introduced into the family dynamics, it affects everyone.  It will send tremors throughout the whole family.  And a special need person will definitely send shock waves into that marriage relationship.</a:t>
            </a: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7AD008-58D4-4A1C-96A5-3B8F006072DC}" type="slidenum">
              <a:rPr lang="en-US" smtClean="0"/>
              <a:pPr/>
              <a:t>2</a:t>
            </a:fld>
            <a:endParaRPr lang="en-US" smtClean="0"/>
          </a:p>
        </p:txBody>
      </p:sp>
    </p:spTree>
    <p:extLst>
      <p:ext uri="{BB962C8B-B14F-4D97-AF65-F5344CB8AC3E}">
        <p14:creationId xmlns="" xmlns:p14="http://schemas.microsoft.com/office/powerpoint/2010/main" val="1110569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2EB904-9E49-4BB6-9FF4-3CACBC19964D}" type="slidenum">
              <a:rPr lang="en-US" smtClean="0"/>
              <a:pPr/>
              <a:t>15</a:t>
            </a:fld>
            <a:endParaRPr lang="en-US" smtClean="0"/>
          </a:p>
        </p:txBody>
      </p:sp>
    </p:spTree>
    <p:extLst>
      <p:ext uri="{BB962C8B-B14F-4D97-AF65-F5344CB8AC3E}">
        <p14:creationId xmlns="" xmlns:p14="http://schemas.microsoft.com/office/powerpoint/2010/main" val="4272487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2EB904-9E49-4BB6-9FF4-3CACBC19964D}" type="slidenum">
              <a:rPr lang="en-US" smtClean="0"/>
              <a:pPr/>
              <a:t>16</a:t>
            </a:fld>
            <a:endParaRPr lang="en-US" smtClean="0"/>
          </a:p>
        </p:txBody>
      </p:sp>
    </p:spTree>
    <p:extLst>
      <p:ext uri="{BB962C8B-B14F-4D97-AF65-F5344CB8AC3E}">
        <p14:creationId xmlns="" xmlns:p14="http://schemas.microsoft.com/office/powerpoint/2010/main" val="779563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 sometimes people are afraid to “get too close” because they might be asked to help or feel guilty if they don’t offer.</a:t>
            </a:r>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811037-21BE-49DA-AC1D-81D69AA48644}" type="slidenum">
              <a:rPr lang="en-US" smtClean="0"/>
              <a:pPr/>
              <a:t>17</a:t>
            </a:fld>
            <a:endParaRPr lang="en-US" smtClean="0"/>
          </a:p>
        </p:txBody>
      </p:sp>
    </p:spTree>
    <p:extLst>
      <p:ext uri="{BB962C8B-B14F-4D97-AF65-F5344CB8AC3E}">
        <p14:creationId xmlns="" xmlns:p14="http://schemas.microsoft.com/office/powerpoint/2010/main" val="3596617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C-Horseback riding (Kristina); Joe dating the girls: grandparents/kids</a:t>
            </a:r>
          </a:p>
          <a:p>
            <a:r>
              <a:rPr lang="en-US" smtClean="0"/>
              <a:t>	DIFFERENT CHILDREN DIFFEREND NEEDS by Dr. Charles Boyd</a:t>
            </a:r>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43604B-A6FA-47F4-93E8-0209C6ED4DBA}" type="slidenum">
              <a:rPr lang="en-US" smtClean="0"/>
              <a:pPr/>
              <a:t>18</a:t>
            </a:fld>
            <a:endParaRPr lang="en-US" smtClean="0"/>
          </a:p>
        </p:txBody>
      </p:sp>
    </p:spTree>
    <p:extLst>
      <p:ext uri="{BB962C8B-B14F-4D97-AF65-F5344CB8AC3E}">
        <p14:creationId xmlns="" xmlns:p14="http://schemas.microsoft.com/office/powerpoint/2010/main" val="504392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C-Horseback riding (Kristina); Joe dating the girls: grandparents/kids</a:t>
            </a:r>
          </a:p>
          <a:p>
            <a:r>
              <a:rPr lang="en-US" smtClean="0"/>
              <a:t>	DIFFERENT CHILDREN DIFFEREND NEEDS by Dr. Charles Boyd</a:t>
            </a:r>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43604B-A6FA-47F4-93E8-0209C6ED4DBA}" type="slidenum">
              <a:rPr lang="en-US" smtClean="0"/>
              <a:pPr/>
              <a:t>19</a:t>
            </a:fld>
            <a:endParaRPr lang="en-US" smtClean="0"/>
          </a:p>
        </p:txBody>
      </p:sp>
    </p:spTree>
    <p:extLst>
      <p:ext uri="{BB962C8B-B14F-4D97-AF65-F5344CB8AC3E}">
        <p14:creationId xmlns="" xmlns:p14="http://schemas.microsoft.com/office/powerpoint/2010/main" val="41028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C-Helping your friends and family to LEARN</a:t>
            </a: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2BECD3-87D7-4273-880F-ECF7FC2EFA2E}" type="slidenum">
              <a:rPr lang="en-US" smtClean="0"/>
              <a:pPr/>
              <a:t>27</a:t>
            </a:fld>
            <a:endParaRPr lang="en-US" smtClean="0"/>
          </a:p>
        </p:txBody>
      </p:sp>
    </p:spTree>
    <p:extLst>
      <p:ext uri="{BB962C8B-B14F-4D97-AF65-F5344CB8AC3E}">
        <p14:creationId xmlns="" xmlns:p14="http://schemas.microsoft.com/office/powerpoint/2010/main" val="3660967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C-Helping your friends and family to LEARN</a:t>
            </a: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2BECD3-87D7-4273-880F-ECF7FC2EFA2E}" type="slidenum">
              <a:rPr lang="en-US" smtClean="0"/>
              <a:pPr/>
              <a:t>28</a:t>
            </a:fld>
            <a:endParaRPr lang="en-US" smtClean="0"/>
          </a:p>
        </p:txBody>
      </p:sp>
    </p:spTree>
    <p:extLst>
      <p:ext uri="{BB962C8B-B14F-4D97-AF65-F5344CB8AC3E}">
        <p14:creationId xmlns="" xmlns:p14="http://schemas.microsoft.com/office/powerpoint/2010/main" val="2865329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C-Helping your friends and family to LEARN</a:t>
            </a: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2BECD3-87D7-4273-880F-ECF7FC2EFA2E}" type="slidenum">
              <a:rPr lang="en-US" smtClean="0"/>
              <a:pPr/>
              <a:t>29</a:t>
            </a:fld>
            <a:endParaRPr lang="en-US" smtClean="0"/>
          </a:p>
        </p:txBody>
      </p:sp>
    </p:spTree>
    <p:extLst>
      <p:ext uri="{BB962C8B-B14F-4D97-AF65-F5344CB8AC3E}">
        <p14:creationId xmlns="" xmlns:p14="http://schemas.microsoft.com/office/powerpoint/2010/main" val="1311228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 BUILD STRONG relationships (“don’t burn your bridges”)</a:t>
            </a:r>
          </a:p>
          <a:p>
            <a:r>
              <a:rPr lang="en-US" smtClean="0"/>
              <a:t>	HELP REACH OUT TO OTHERS</a:t>
            </a:r>
          </a:p>
          <a:p>
            <a:r>
              <a:rPr lang="en-US" smtClean="0"/>
              <a:t>	Don’t expect to always get your way</a:t>
            </a:r>
          </a:p>
          <a:p>
            <a:r>
              <a:rPr lang="en-US" smtClean="0"/>
              <a:t>	Chain of command</a:t>
            </a:r>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8C7255-4DEB-4647-AD45-03B3D4E69AEB}" type="slidenum">
              <a:rPr lang="en-US" smtClean="0"/>
              <a:pPr/>
              <a:t>34</a:t>
            </a:fld>
            <a:endParaRPr lang="en-US" smtClean="0"/>
          </a:p>
        </p:txBody>
      </p:sp>
    </p:spTree>
    <p:extLst>
      <p:ext uri="{BB962C8B-B14F-4D97-AF65-F5344CB8AC3E}">
        <p14:creationId xmlns="" xmlns:p14="http://schemas.microsoft.com/office/powerpoint/2010/main" val="3865801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 BUILD STRONG relationships (“don’t burn your bridges”)</a:t>
            </a:r>
          </a:p>
          <a:p>
            <a:r>
              <a:rPr lang="en-US" smtClean="0"/>
              <a:t>	HELP REACH OUT TO OTHERS</a:t>
            </a:r>
          </a:p>
          <a:p>
            <a:r>
              <a:rPr lang="en-US" smtClean="0"/>
              <a:t>	Don’t expect to always get your way</a:t>
            </a:r>
          </a:p>
          <a:p>
            <a:r>
              <a:rPr lang="en-US" smtClean="0"/>
              <a:t>	Chain of command</a:t>
            </a:r>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8C7255-4DEB-4647-AD45-03B3D4E69AEB}" type="slidenum">
              <a:rPr lang="en-US" smtClean="0"/>
              <a:pPr/>
              <a:t>35</a:t>
            </a:fld>
            <a:endParaRPr lang="en-US" smtClean="0"/>
          </a:p>
        </p:txBody>
      </p:sp>
    </p:spTree>
    <p:extLst>
      <p:ext uri="{BB962C8B-B14F-4D97-AF65-F5344CB8AC3E}">
        <p14:creationId xmlns="" xmlns:p14="http://schemas.microsoft.com/office/powerpoint/2010/main" val="3763365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AD21EB6-4602-4972-A1D8-0A12FA34AB21}" type="slidenum">
              <a:rPr lang="en-US" smtClean="0"/>
              <a:pPr>
                <a:defRPr/>
              </a:pPr>
              <a:t>5</a:t>
            </a:fld>
            <a:endParaRPr lang="en-US"/>
          </a:p>
        </p:txBody>
      </p:sp>
    </p:spTree>
    <p:extLst>
      <p:ext uri="{BB962C8B-B14F-4D97-AF65-F5344CB8AC3E}">
        <p14:creationId xmlns="" xmlns:p14="http://schemas.microsoft.com/office/powerpoint/2010/main" val="3950463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AD21EB6-4602-4972-A1D8-0A12FA34AB21}" type="slidenum">
              <a:rPr lang="en-US" smtClean="0"/>
              <a:pPr>
                <a:defRPr/>
              </a:pPr>
              <a:t>7</a:t>
            </a:fld>
            <a:endParaRPr lang="en-US"/>
          </a:p>
        </p:txBody>
      </p:sp>
    </p:spTree>
    <p:extLst>
      <p:ext uri="{BB962C8B-B14F-4D97-AF65-F5344CB8AC3E}">
        <p14:creationId xmlns="" xmlns:p14="http://schemas.microsoft.com/office/powerpoint/2010/main" val="4261217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 You want a week in Italy but a Cappuccino at a local coffee shop will have to do.</a:t>
            </a:r>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E30AB2-5581-415E-A02F-0A621DCE6E9F}" type="slidenum">
              <a:rPr lang="en-US" smtClean="0"/>
              <a:pPr/>
              <a:t>9</a:t>
            </a:fld>
            <a:endParaRPr lang="en-US" smtClean="0"/>
          </a:p>
        </p:txBody>
      </p:sp>
    </p:spTree>
    <p:extLst>
      <p:ext uri="{BB962C8B-B14F-4D97-AF65-F5344CB8AC3E}">
        <p14:creationId xmlns="" xmlns:p14="http://schemas.microsoft.com/office/powerpoint/2010/main" val="2694401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 You want a week in Italy but a Cappuccino at a local coffee shop will have to do.</a:t>
            </a:r>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E30AB2-5581-415E-A02F-0A621DCE6E9F}" type="slidenum">
              <a:rPr lang="en-US" smtClean="0"/>
              <a:pPr/>
              <a:t>10</a:t>
            </a:fld>
            <a:endParaRPr lang="en-US" smtClean="0"/>
          </a:p>
        </p:txBody>
      </p:sp>
    </p:spTree>
    <p:extLst>
      <p:ext uri="{BB962C8B-B14F-4D97-AF65-F5344CB8AC3E}">
        <p14:creationId xmlns="" xmlns:p14="http://schemas.microsoft.com/office/powerpoint/2010/main" val="2289518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J -Here are a few suggestions and accion steps that you might consider doing.  Regarding care issues, we need to be intentional about working together as a TEAM.  For example who will take responsibility for showering, medications, etc…</a:t>
            </a:r>
          </a:p>
          <a:p>
            <a:pPr eaLnBrk="1" hangingPunct="1"/>
            <a:r>
              <a:rPr lang="en-US" smtClean="0"/>
              <a:t>When offering solutions remember that God gave you two ears and one mouth.  So listen twice as much as you talk.  Learn to ask clarifying questions.  For example: “So do you think that I am driving too fast?”  “So what did you mean when you said if I don’t slow down we’re going to see Jesus?”</a:t>
            </a:r>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7FA29E-6E5B-4D67-8AC9-EB323C427C0F}" type="slidenum">
              <a:rPr lang="en-US" smtClean="0"/>
              <a:pPr/>
              <a:t>11</a:t>
            </a:fld>
            <a:endParaRPr lang="en-US" smtClean="0"/>
          </a:p>
        </p:txBody>
      </p:sp>
    </p:spTree>
    <p:extLst>
      <p:ext uri="{BB962C8B-B14F-4D97-AF65-F5344CB8AC3E}">
        <p14:creationId xmlns="" xmlns:p14="http://schemas.microsoft.com/office/powerpoint/2010/main" val="1147558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J -Here are a few suggestions and accion steps that you might consider doing.  Regarding care issues, we need to be intentional about working together as a TEAM.  For example who will take responsibility for showering, medications, etc…</a:t>
            </a:r>
          </a:p>
          <a:p>
            <a:pPr eaLnBrk="1" hangingPunct="1"/>
            <a:r>
              <a:rPr lang="en-US" smtClean="0"/>
              <a:t>When offering solutions remember that God gave you two ears and one mouth.  So listen twice as much as you talk.  Learn to ask clarifying questions.  For example: “So do you think that I am driving too fast?”  “So what did you mean when you said if I don’t slow down we’re going to see Jesus?”</a:t>
            </a:r>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7FA29E-6E5B-4D67-8AC9-EB323C427C0F}" type="slidenum">
              <a:rPr lang="en-US" smtClean="0"/>
              <a:pPr/>
              <a:t>12</a:t>
            </a:fld>
            <a:endParaRPr lang="en-US" smtClean="0"/>
          </a:p>
        </p:txBody>
      </p:sp>
    </p:spTree>
    <p:extLst>
      <p:ext uri="{BB962C8B-B14F-4D97-AF65-F5344CB8AC3E}">
        <p14:creationId xmlns="" xmlns:p14="http://schemas.microsoft.com/office/powerpoint/2010/main" val="1295249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J -Here are a few suggestions and accion steps that you might consider doing.  Regarding care issues, we need to be intentional about working together as a TEAM.  For example who will take responsibility for showering, medications, etc…</a:t>
            </a:r>
          </a:p>
          <a:p>
            <a:pPr eaLnBrk="1" hangingPunct="1"/>
            <a:r>
              <a:rPr lang="en-US" smtClean="0"/>
              <a:t>When offering solutions remember that God gave you two ears and one mouth.  So listen twice as much as you talk.  Learn to ask clarifying questions.  For example: “So do you think that I am driving too fast?”  “So what did you mean when you said if I don’t slow down we’re going to see Jesus?”</a:t>
            </a:r>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7FA29E-6E5B-4D67-8AC9-EB323C427C0F}" type="slidenum">
              <a:rPr lang="en-US" smtClean="0"/>
              <a:pPr/>
              <a:t>13</a:t>
            </a:fld>
            <a:endParaRPr lang="en-US" smtClean="0"/>
          </a:p>
        </p:txBody>
      </p:sp>
    </p:spTree>
    <p:extLst>
      <p:ext uri="{BB962C8B-B14F-4D97-AF65-F5344CB8AC3E}">
        <p14:creationId xmlns="" xmlns:p14="http://schemas.microsoft.com/office/powerpoint/2010/main" val="34704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J -Here are a few suggestions and accion steps that you might consider doing.  Regarding care issues, we need to be intentional about working together as a TEAM.  For example who will take responsibility for showering, medications, etc…</a:t>
            </a:r>
          </a:p>
          <a:p>
            <a:pPr eaLnBrk="1" hangingPunct="1"/>
            <a:r>
              <a:rPr lang="en-US" smtClean="0"/>
              <a:t>When offering solutions remember that God gave you two ears and one mouth.  So listen twice as much as you talk.  Learn to ask clarifying questions.  For example: “So do you think that I am driving too fast?”  “So what did you mean when you said if I don’t slow down we’re going to see Jesus?”</a:t>
            </a:r>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7FA29E-6E5B-4D67-8AC9-EB323C427C0F}" type="slidenum">
              <a:rPr lang="en-US" smtClean="0"/>
              <a:pPr/>
              <a:t>14</a:t>
            </a:fld>
            <a:endParaRPr lang="en-US" smtClean="0"/>
          </a:p>
        </p:txBody>
      </p:sp>
    </p:spTree>
    <p:extLst>
      <p:ext uri="{BB962C8B-B14F-4D97-AF65-F5344CB8AC3E}">
        <p14:creationId xmlns="" xmlns:p14="http://schemas.microsoft.com/office/powerpoint/2010/main" val="2075077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E6773D-D328-47A6-9D36-434219FB9B9C}" type="datetimeFigureOut">
              <a:rPr lang="en-US" smtClean="0"/>
              <a:pPr/>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9D6BE-BE64-435E-A4DD-9CEBA6072A8C}" type="slidenum">
              <a:rPr lang="en-US" smtClean="0"/>
              <a:pPr/>
              <a:t>‹#›</a:t>
            </a:fld>
            <a:endParaRPr lang="en-US"/>
          </a:p>
        </p:txBody>
      </p:sp>
    </p:spTree>
    <p:extLst>
      <p:ext uri="{BB962C8B-B14F-4D97-AF65-F5344CB8AC3E}">
        <p14:creationId xmlns="" xmlns:p14="http://schemas.microsoft.com/office/powerpoint/2010/main" val="1806028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E6773D-D328-47A6-9D36-434219FB9B9C}" type="datetimeFigureOut">
              <a:rPr lang="en-US" smtClean="0"/>
              <a:pPr/>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9D6BE-BE64-435E-A4DD-9CEBA6072A8C}" type="slidenum">
              <a:rPr lang="en-US" smtClean="0"/>
              <a:pPr/>
              <a:t>‹#›</a:t>
            </a:fld>
            <a:endParaRPr lang="en-US"/>
          </a:p>
        </p:txBody>
      </p:sp>
    </p:spTree>
    <p:extLst>
      <p:ext uri="{BB962C8B-B14F-4D97-AF65-F5344CB8AC3E}">
        <p14:creationId xmlns="" xmlns:p14="http://schemas.microsoft.com/office/powerpoint/2010/main" val="1801239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E6773D-D328-47A6-9D36-434219FB9B9C}" type="datetimeFigureOut">
              <a:rPr lang="en-US" smtClean="0"/>
              <a:pPr/>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9D6BE-BE64-435E-A4DD-9CEBA6072A8C}" type="slidenum">
              <a:rPr lang="en-US" smtClean="0"/>
              <a:pPr/>
              <a:t>‹#›</a:t>
            </a:fld>
            <a:endParaRPr lang="en-US"/>
          </a:p>
        </p:txBody>
      </p:sp>
    </p:spTree>
    <p:extLst>
      <p:ext uri="{BB962C8B-B14F-4D97-AF65-F5344CB8AC3E}">
        <p14:creationId xmlns="" xmlns:p14="http://schemas.microsoft.com/office/powerpoint/2010/main" val="2000533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6773D-D328-47A6-9D36-434219FB9B9C}"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9D6BE-BE64-435E-A4DD-9CEBA6072A8C}" type="slidenum">
              <a:rPr lang="en-US" smtClean="0"/>
              <a:pPr/>
              <a:t>‹#›</a:t>
            </a:fld>
            <a:endParaRPr lang="en-US"/>
          </a:p>
        </p:txBody>
      </p:sp>
    </p:spTree>
    <p:extLst>
      <p:ext uri="{BB962C8B-B14F-4D97-AF65-F5344CB8AC3E}">
        <p14:creationId xmlns="" xmlns:p14="http://schemas.microsoft.com/office/powerpoint/2010/main" val="1812198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6773D-D328-47A6-9D36-434219FB9B9C}"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9D6BE-BE64-435E-A4DD-9CEBA6072A8C}" type="slidenum">
              <a:rPr lang="en-US" smtClean="0"/>
              <a:pPr/>
              <a:t>‹#›</a:t>
            </a:fld>
            <a:endParaRPr lang="en-US"/>
          </a:p>
        </p:txBody>
      </p:sp>
    </p:spTree>
    <p:extLst>
      <p:ext uri="{BB962C8B-B14F-4D97-AF65-F5344CB8AC3E}">
        <p14:creationId xmlns="" xmlns:p14="http://schemas.microsoft.com/office/powerpoint/2010/main" val="2986961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6773D-D328-47A6-9D36-434219FB9B9C}"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9D6BE-BE64-435E-A4DD-9CEBA6072A8C}" type="slidenum">
              <a:rPr lang="en-US" smtClean="0"/>
              <a:pPr/>
              <a:t>‹#›</a:t>
            </a:fld>
            <a:endParaRPr lang="en-US"/>
          </a:p>
        </p:txBody>
      </p:sp>
    </p:spTree>
    <p:extLst>
      <p:ext uri="{BB962C8B-B14F-4D97-AF65-F5344CB8AC3E}">
        <p14:creationId xmlns="" xmlns:p14="http://schemas.microsoft.com/office/powerpoint/2010/main" val="2889854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6773D-D328-47A6-9D36-434219FB9B9C}"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9D6BE-BE64-435E-A4DD-9CEBA6072A8C}" type="slidenum">
              <a:rPr lang="en-US" smtClean="0"/>
              <a:pPr/>
              <a:t>‹#›</a:t>
            </a:fld>
            <a:endParaRPr lang="en-US"/>
          </a:p>
        </p:txBody>
      </p:sp>
    </p:spTree>
    <p:extLst>
      <p:ext uri="{BB962C8B-B14F-4D97-AF65-F5344CB8AC3E}">
        <p14:creationId xmlns="" xmlns:p14="http://schemas.microsoft.com/office/powerpoint/2010/main" val="4811689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59E304-EF01-42CB-A703-5383EA568219}"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A97F9-F89B-4E8C-8DBD-583F5A78BF69}" type="slidenum">
              <a:rPr lang="en-US" smtClean="0"/>
              <a:pPr/>
              <a:t>‹#›</a:t>
            </a:fld>
            <a:endParaRPr lang="en-US"/>
          </a:p>
        </p:txBody>
      </p:sp>
    </p:spTree>
    <p:extLst>
      <p:ext uri="{BB962C8B-B14F-4D97-AF65-F5344CB8AC3E}">
        <p14:creationId xmlns="" xmlns:p14="http://schemas.microsoft.com/office/powerpoint/2010/main" val="416974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9E304-EF01-42CB-A703-5383EA568219}"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A97F9-F89B-4E8C-8DBD-583F5A78BF69}" type="slidenum">
              <a:rPr lang="en-US" smtClean="0"/>
              <a:pPr/>
              <a:t>‹#›</a:t>
            </a:fld>
            <a:endParaRPr lang="en-US"/>
          </a:p>
        </p:txBody>
      </p:sp>
    </p:spTree>
    <p:extLst>
      <p:ext uri="{BB962C8B-B14F-4D97-AF65-F5344CB8AC3E}">
        <p14:creationId xmlns="" xmlns:p14="http://schemas.microsoft.com/office/powerpoint/2010/main" val="1248713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59E304-EF01-42CB-A703-5383EA568219}"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A97F9-F89B-4E8C-8DBD-583F5A78BF69}" type="slidenum">
              <a:rPr lang="en-US" smtClean="0"/>
              <a:pPr/>
              <a:t>‹#›</a:t>
            </a:fld>
            <a:endParaRPr lang="en-US"/>
          </a:p>
        </p:txBody>
      </p:sp>
    </p:spTree>
    <p:extLst>
      <p:ext uri="{BB962C8B-B14F-4D97-AF65-F5344CB8AC3E}">
        <p14:creationId xmlns="" xmlns:p14="http://schemas.microsoft.com/office/powerpoint/2010/main" val="3767240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48B267CD-23B3-4088-8E39-1290EEE22FD8}"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59E304-EF01-42CB-A703-5383EA568219}"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A97F9-F89B-4E8C-8DBD-583F5A78BF69}" type="slidenum">
              <a:rPr lang="en-US" smtClean="0"/>
              <a:pPr/>
              <a:t>‹#›</a:t>
            </a:fld>
            <a:endParaRPr lang="en-US"/>
          </a:p>
        </p:txBody>
      </p:sp>
    </p:spTree>
    <p:extLst>
      <p:ext uri="{BB962C8B-B14F-4D97-AF65-F5344CB8AC3E}">
        <p14:creationId xmlns="" xmlns:p14="http://schemas.microsoft.com/office/powerpoint/2010/main" val="36246753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59E304-EF01-42CB-A703-5383EA568219}" type="datetimeFigureOut">
              <a:rPr lang="en-US" smtClean="0"/>
              <a:pPr/>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4A97F9-F89B-4E8C-8DBD-583F5A78BF69}" type="slidenum">
              <a:rPr lang="en-US" smtClean="0"/>
              <a:pPr/>
              <a:t>‹#›</a:t>
            </a:fld>
            <a:endParaRPr lang="en-US"/>
          </a:p>
        </p:txBody>
      </p:sp>
    </p:spTree>
    <p:extLst>
      <p:ext uri="{BB962C8B-B14F-4D97-AF65-F5344CB8AC3E}">
        <p14:creationId xmlns="" xmlns:p14="http://schemas.microsoft.com/office/powerpoint/2010/main" val="40644736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59E304-EF01-42CB-A703-5383EA568219}" type="datetimeFigureOut">
              <a:rPr lang="en-US" smtClean="0"/>
              <a:pPr/>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4A97F9-F89B-4E8C-8DBD-583F5A78BF69}" type="slidenum">
              <a:rPr lang="en-US" smtClean="0"/>
              <a:pPr/>
              <a:t>‹#›</a:t>
            </a:fld>
            <a:endParaRPr lang="en-US"/>
          </a:p>
        </p:txBody>
      </p:sp>
    </p:spTree>
    <p:extLst>
      <p:ext uri="{BB962C8B-B14F-4D97-AF65-F5344CB8AC3E}">
        <p14:creationId xmlns="" xmlns:p14="http://schemas.microsoft.com/office/powerpoint/2010/main" val="42174449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9E304-EF01-42CB-A703-5383EA568219}" type="datetimeFigureOut">
              <a:rPr lang="en-US" smtClean="0"/>
              <a:pPr/>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4A97F9-F89B-4E8C-8DBD-583F5A78BF69}" type="slidenum">
              <a:rPr lang="en-US" smtClean="0"/>
              <a:pPr/>
              <a:t>‹#›</a:t>
            </a:fld>
            <a:endParaRPr lang="en-US"/>
          </a:p>
        </p:txBody>
      </p:sp>
    </p:spTree>
    <p:extLst>
      <p:ext uri="{BB962C8B-B14F-4D97-AF65-F5344CB8AC3E}">
        <p14:creationId xmlns="" xmlns:p14="http://schemas.microsoft.com/office/powerpoint/2010/main" val="20660171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9E304-EF01-42CB-A703-5383EA568219}"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A97F9-F89B-4E8C-8DBD-583F5A78BF69}" type="slidenum">
              <a:rPr lang="en-US" smtClean="0"/>
              <a:pPr/>
              <a:t>‹#›</a:t>
            </a:fld>
            <a:endParaRPr lang="en-US"/>
          </a:p>
        </p:txBody>
      </p:sp>
    </p:spTree>
    <p:extLst>
      <p:ext uri="{BB962C8B-B14F-4D97-AF65-F5344CB8AC3E}">
        <p14:creationId xmlns="" xmlns:p14="http://schemas.microsoft.com/office/powerpoint/2010/main" val="40001468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9E304-EF01-42CB-A703-5383EA568219}"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A97F9-F89B-4E8C-8DBD-583F5A78BF69}" type="slidenum">
              <a:rPr lang="en-US" smtClean="0"/>
              <a:pPr/>
              <a:t>‹#›</a:t>
            </a:fld>
            <a:endParaRPr lang="en-US"/>
          </a:p>
        </p:txBody>
      </p:sp>
    </p:spTree>
    <p:extLst>
      <p:ext uri="{BB962C8B-B14F-4D97-AF65-F5344CB8AC3E}">
        <p14:creationId xmlns="" xmlns:p14="http://schemas.microsoft.com/office/powerpoint/2010/main" val="9610558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9E304-EF01-42CB-A703-5383EA568219}"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A97F9-F89B-4E8C-8DBD-583F5A78BF69}" type="slidenum">
              <a:rPr lang="en-US" smtClean="0"/>
              <a:pPr/>
              <a:t>‹#›</a:t>
            </a:fld>
            <a:endParaRPr lang="en-US"/>
          </a:p>
        </p:txBody>
      </p:sp>
    </p:spTree>
    <p:extLst>
      <p:ext uri="{BB962C8B-B14F-4D97-AF65-F5344CB8AC3E}">
        <p14:creationId xmlns="" xmlns:p14="http://schemas.microsoft.com/office/powerpoint/2010/main" val="24585742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9E304-EF01-42CB-A703-5383EA568219}"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A97F9-F89B-4E8C-8DBD-583F5A78BF69}" type="slidenum">
              <a:rPr lang="en-US" smtClean="0"/>
              <a:pPr/>
              <a:t>‹#›</a:t>
            </a:fld>
            <a:endParaRPr lang="en-US"/>
          </a:p>
        </p:txBody>
      </p:sp>
    </p:spTree>
    <p:extLst>
      <p:ext uri="{BB962C8B-B14F-4D97-AF65-F5344CB8AC3E}">
        <p14:creationId xmlns="" xmlns:p14="http://schemas.microsoft.com/office/powerpoint/2010/main" val="35245928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AFA547-E8B6-476F-A70B-317ABF0D57B6}"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0BD92-E000-4751-9DEC-39261C3B6F78}" type="slidenum">
              <a:rPr lang="en-US" smtClean="0"/>
              <a:pPr/>
              <a:t>‹#›</a:t>
            </a:fld>
            <a:endParaRPr lang="en-US"/>
          </a:p>
        </p:txBody>
      </p:sp>
    </p:spTree>
    <p:extLst>
      <p:ext uri="{BB962C8B-B14F-4D97-AF65-F5344CB8AC3E}">
        <p14:creationId xmlns="" xmlns:p14="http://schemas.microsoft.com/office/powerpoint/2010/main" val="31192298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FA547-E8B6-476F-A70B-317ABF0D57B6}"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0BD92-E000-4751-9DEC-39261C3B6F78}" type="slidenum">
              <a:rPr lang="en-US" smtClean="0"/>
              <a:pPr/>
              <a:t>‹#›</a:t>
            </a:fld>
            <a:endParaRPr lang="en-US"/>
          </a:p>
        </p:txBody>
      </p:sp>
    </p:spTree>
    <p:extLst>
      <p:ext uri="{BB962C8B-B14F-4D97-AF65-F5344CB8AC3E}">
        <p14:creationId xmlns="" xmlns:p14="http://schemas.microsoft.com/office/powerpoint/2010/main" val="1717994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417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96D69A0A-5356-4532-924D-778DEC2F854D}"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FA547-E8B6-476F-A70B-317ABF0D57B6}"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0BD92-E000-4751-9DEC-39261C3B6F78}" type="slidenum">
              <a:rPr lang="en-US" smtClean="0"/>
              <a:pPr/>
              <a:t>‹#›</a:t>
            </a:fld>
            <a:endParaRPr lang="en-US"/>
          </a:p>
        </p:txBody>
      </p:sp>
    </p:spTree>
    <p:extLst>
      <p:ext uri="{BB962C8B-B14F-4D97-AF65-F5344CB8AC3E}">
        <p14:creationId xmlns="" xmlns:p14="http://schemas.microsoft.com/office/powerpoint/2010/main" val="4039524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AFA547-E8B6-476F-A70B-317ABF0D57B6}"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0BD92-E000-4751-9DEC-39261C3B6F78}" type="slidenum">
              <a:rPr lang="en-US" smtClean="0"/>
              <a:pPr/>
              <a:t>‹#›</a:t>
            </a:fld>
            <a:endParaRPr lang="en-US"/>
          </a:p>
        </p:txBody>
      </p:sp>
    </p:spTree>
    <p:extLst>
      <p:ext uri="{BB962C8B-B14F-4D97-AF65-F5344CB8AC3E}">
        <p14:creationId xmlns="" xmlns:p14="http://schemas.microsoft.com/office/powerpoint/2010/main" val="11324965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AFA547-E8B6-476F-A70B-317ABF0D57B6}" type="datetimeFigureOut">
              <a:rPr lang="en-US" smtClean="0"/>
              <a:pPr/>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B0BD92-E000-4751-9DEC-39261C3B6F78}" type="slidenum">
              <a:rPr lang="en-US" smtClean="0"/>
              <a:pPr/>
              <a:t>‹#›</a:t>
            </a:fld>
            <a:endParaRPr lang="en-US"/>
          </a:p>
        </p:txBody>
      </p:sp>
    </p:spTree>
    <p:extLst>
      <p:ext uri="{BB962C8B-B14F-4D97-AF65-F5344CB8AC3E}">
        <p14:creationId xmlns="" xmlns:p14="http://schemas.microsoft.com/office/powerpoint/2010/main" val="8201669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AFA547-E8B6-476F-A70B-317ABF0D57B6}" type="datetimeFigureOut">
              <a:rPr lang="en-US" smtClean="0"/>
              <a:pPr/>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B0BD92-E000-4751-9DEC-39261C3B6F78}" type="slidenum">
              <a:rPr lang="en-US" smtClean="0"/>
              <a:pPr/>
              <a:t>‹#›</a:t>
            </a:fld>
            <a:endParaRPr lang="en-US"/>
          </a:p>
        </p:txBody>
      </p:sp>
    </p:spTree>
    <p:extLst>
      <p:ext uri="{BB962C8B-B14F-4D97-AF65-F5344CB8AC3E}">
        <p14:creationId xmlns="" xmlns:p14="http://schemas.microsoft.com/office/powerpoint/2010/main" val="2296543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FA547-E8B6-476F-A70B-317ABF0D57B6}" type="datetimeFigureOut">
              <a:rPr lang="en-US" smtClean="0"/>
              <a:pPr/>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B0BD92-E000-4751-9DEC-39261C3B6F78}" type="slidenum">
              <a:rPr lang="en-US" smtClean="0"/>
              <a:pPr/>
              <a:t>‹#›</a:t>
            </a:fld>
            <a:endParaRPr lang="en-US"/>
          </a:p>
        </p:txBody>
      </p:sp>
    </p:spTree>
    <p:extLst>
      <p:ext uri="{BB962C8B-B14F-4D97-AF65-F5344CB8AC3E}">
        <p14:creationId xmlns="" xmlns:p14="http://schemas.microsoft.com/office/powerpoint/2010/main" val="23181617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FA547-E8B6-476F-A70B-317ABF0D57B6}"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0BD92-E000-4751-9DEC-39261C3B6F78}" type="slidenum">
              <a:rPr lang="en-US" smtClean="0"/>
              <a:pPr/>
              <a:t>‹#›</a:t>
            </a:fld>
            <a:endParaRPr lang="en-US"/>
          </a:p>
        </p:txBody>
      </p:sp>
    </p:spTree>
    <p:extLst>
      <p:ext uri="{BB962C8B-B14F-4D97-AF65-F5344CB8AC3E}">
        <p14:creationId xmlns="" xmlns:p14="http://schemas.microsoft.com/office/powerpoint/2010/main" val="41851104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FA547-E8B6-476F-A70B-317ABF0D57B6}"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0BD92-E000-4751-9DEC-39261C3B6F78}" type="slidenum">
              <a:rPr lang="en-US" smtClean="0"/>
              <a:pPr/>
              <a:t>‹#›</a:t>
            </a:fld>
            <a:endParaRPr lang="en-US"/>
          </a:p>
        </p:txBody>
      </p:sp>
    </p:spTree>
    <p:extLst>
      <p:ext uri="{BB962C8B-B14F-4D97-AF65-F5344CB8AC3E}">
        <p14:creationId xmlns="" xmlns:p14="http://schemas.microsoft.com/office/powerpoint/2010/main" val="40300084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FA547-E8B6-476F-A70B-317ABF0D57B6}"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0BD92-E000-4751-9DEC-39261C3B6F78}" type="slidenum">
              <a:rPr lang="en-US" smtClean="0"/>
              <a:pPr/>
              <a:t>‹#›</a:t>
            </a:fld>
            <a:endParaRPr lang="en-US"/>
          </a:p>
        </p:txBody>
      </p:sp>
    </p:spTree>
    <p:extLst>
      <p:ext uri="{BB962C8B-B14F-4D97-AF65-F5344CB8AC3E}">
        <p14:creationId xmlns="" xmlns:p14="http://schemas.microsoft.com/office/powerpoint/2010/main" val="31240034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FA547-E8B6-476F-A70B-317ABF0D57B6}"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0BD92-E000-4751-9DEC-39261C3B6F78}" type="slidenum">
              <a:rPr lang="en-US" smtClean="0"/>
              <a:pPr/>
              <a:t>‹#›</a:t>
            </a:fld>
            <a:endParaRPr lang="en-US"/>
          </a:p>
        </p:txBody>
      </p:sp>
    </p:spTree>
    <p:extLst>
      <p:ext uri="{BB962C8B-B14F-4D97-AF65-F5344CB8AC3E}">
        <p14:creationId xmlns="" xmlns:p14="http://schemas.microsoft.com/office/powerpoint/2010/main" val="21840822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AFA547-E8B6-476F-A70B-317ABF0D57B6}" type="datetimeFigureOut">
              <a:rPr lang="en-US" smtClean="0"/>
              <a:pPr/>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B0BD92-E000-4751-9DEC-39261C3B6F78}" type="slidenum">
              <a:rPr lang="en-US" smtClean="0"/>
              <a:pPr/>
              <a:t>‹#›</a:t>
            </a:fld>
            <a:endParaRPr lang="en-US"/>
          </a:p>
        </p:txBody>
      </p:sp>
    </p:spTree>
    <p:extLst>
      <p:ext uri="{BB962C8B-B14F-4D97-AF65-F5344CB8AC3E}">
        <p14:creationId xmlns="" xmlns:p14="http://schemas.microsoft.com/office/powerpoint/2010/main" val="17654924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TextBox 5"/>
          <p:cNvSpPr txBox="1"/>
          <p:nvPr userDrawn="1"/>
        </p:nvSpPr>
        <p:spPr>
          <a:xfrm>
            <a:off x="17929" y="43805"/>
            <a:ext cx="9104376" cy="461665"/>
          </a:xfrm>
          <a:prstGeom prst="rect">
            <a:avLst/>
          </a:prstGeom>
          <a:solidFill>
            <a:srgbClr val="FFFF00"/>
          </a:solidFill>
          <a:ln w="50800">
            <a:solidFill>
              <a:schemeClr val="bg1"/>
            </a:solidFill>
          </a:ln>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ROADWORK  AHEAD: Keeping You Marriage Strong</a:t>
            </a:r>
            <a:endParaRPr lang="en-US" sz="2400" b="1" dirty="0">
              <a:solidFill>
                <a:schemeClr val="bg1"/>
              </a:solidFill>
              <a:effectLst>
                <a:outerShdw blurRad="38100" dist="38100" dir="2700000" algn="tl">
                  <a:srgbClr val="000000">
                    <a:alpha val="43137"/>
                  </a:srgbClr>
                </a:outerShdw>
              </a:effectLst>
            </a:endParaRPr>
          </a:p>
        </p:txBody>
      </p:sp>
      <p:sp>
        <p:nvSpPr>
          <p:cNvPr id="7" name="TextBox 6"/>
          <p:cNvSpPr txBox="1"/>
          <p:nvPr userDrawn="1"/>
        </p:nvSpPr>
        <p:spPr>
          <a:xfrm>
            <a:off x="40341" y="6368404"/>
            <a:ext cx="9104376" cy="461665"/>
          </a:xfrm>
          <a:prstGeom prst="rect">
            <a:avLst/>
          </a:prstGeom>
          <a:solidFill>
            <a:srgbClr val="FFFF00"/>
          </a:solidFill>
          <a:ln w="50800">
            <a:solidFill>
              <a:schemeClr val="bg1"/>
            </a:solidFill>
          </a:ln>
        </p:spPr>
        <p:txBody>
          <a:bodyPr wrap="square" rtlCol="0">
            <a:spAutoFit/>
          </a:bodyPr>
          <a:lstStyle/>
          <a:p>
            <a:pPr algn="ctr"/>
            <a:r>
              <a:rPr lang="en-US" sz="2400" b="1" u="none" dirty="0" smtClean="0">
                <a:solidFill>
                  <a:srgbClr val="000000"/>
                </a:solidFill>
                <a:effectLst>
                  <a:outerShdw blurRad="38100" dist="38100" dir="2700000" algn="tl">
                    <a:srgbClr val="000000">
                      <a:alpha val="43137"/>
                    </a:srgbClr>
                  </a:outerShdw>
                </a:effectLst>
              </a:rPr>
              <a:t>www.joeferrini.com                 www.cindiferrini.com</a:t>
            </a:r>
            <a:r>
              <a:rPr lang="en-US" sz="2400" b="1" u="none" dirty="0" smtClean="0">
                <a:solidFill>
                  <a:schemeClr val="bg1"/>
                </a:solidFill>
                <a:effectLst>
                  <a:outerShdw blurRad="38100" dist="38100" dir="2700000" algn="tl">
                    <a:srgbClr val="000000">
                      <a:alpha val="43137"/>
                    </a:srgbClr>
                  </a:outerShdw>
                </a:effectLst>
              </a:rPr>
              <a:t>   </a:t>
            </a:r>
            <a:r>
              <a:rPr lang="en-US" sz="2400" b="1" dirty="0" smtClean="0">
                <a:solidFill>
                  <a:schemeClr val="bg1"/>
                </a:solidFill>
                <a:effectLst>
                  <a:outerShdw blurRad="38100" dist="38100" dir="2700000" algn="tl">
                    <a:srgbClr val="000000">
                      <a:alpha val="43137"/>
                    </a:srgbClr>
                  </a:outerShdw>
                </a:effectLst>
              </a:rPr>
              <a:t> </a:t>
            </a:r>
            <a:endParaRPr lang="en-US" sz="24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1C2989-4713-4C77-9273-555C461C6E5A}"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7862E5-7D0F-4758-90B0-2F73A13A2B34}" type="slidenum">
              <a:rPr lang="en-US" smtClean="0"/>
              <a:pPr/>
              <a:t>‹#›</a:t>
            </a:fld>
            <a:endParaRPr lang="en-US"/>
          </a:p>
        </p:txBody>
      </p:sp>
    </p:spTree>
    <p:extLst>
      <p:ext uri="{BB962C8B-B14F-4D97-AF65-F5344CB8AC3E}">
        <p14:creationId xmlns="" xmlns:p14="http://schemas.microsoft.com/office/powerpoint/2010/main" val="38901286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C2989-4713-4C77-9273-555C461C6E5A}"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7862E5-7D0F-4758-90B0-2F73A13A2B34}" type="slidenum">
              <a:rPr lang="en-US" smtClean="0"/>
              <a:pPr/>
              <a:t>‹#›</a:t>
            </a:fld>
            <a:endParaRPr lang="en-US"/>
          </a:p>
        </p:txBody>
      </p:sp>
    </p:spTree>
    <p:extLst>
      <p:ext uri="{BB962C8B-B14F-4D97-AF65-F5344CB8AC3E}">
        <p14:creationId xmlns="" xmlns:p14="http://schemas.microsoft.com/office/powerpoint/2010/main" val="31366723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1C2989-4713-4C77-9273-555C461C6E5A}"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7862E5-7D0F-4758-90B0-2F73A13A2B34}" type="slidenum">
              <a:rPr lang="en-US" smtClean="0"/>
              <a:pPr/>
              <a:t>‹#›</a:t>
            </a:fld>
            <a:endParaRPr lang="en-US"/>
          </a:p>
        </p:txBody>
      </p:sp>
    </p:spTree>
    <p:extLst>
      <p:ext uri="{BB962C8B-B14F-4D97-AF65-F5344CB8AC3E}">
        <p14:creationId xmlns="" xmlns:p14="http://schemas.microsoft.com/office/powerpoint/2010/main" val="36846113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1C2989-4713-4C77-9273-555C461C6E5A}"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7862E5-7D0F-4758-90B0-2F73A13A2B34}" type="slidenum">
              <a:rPr lang="en-US" smtClean="0"/>
              <a:pPr/>
              <a:t>‹#›</a:t>
            </a:fld>
            <a:endParaRPr lang="en-US"/>
          </a:p>
        </p:txBody>
      </p:sp>
    </p:spTree>
    <p:extLst>
      <p:ext uri="{BB962C8B-B14F-4D97-AF65-F5344CB8AC3E}">
        <p14:creationId xmlns="" xmlns:p14="http://schemas.microsoft.com/office/powerpoint/2010/main" val="374103791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1C2989-4713-4C77-9273-555C461C6E5A}" type="datetimeFigureOut">
              <a:rPr lang="en-US" smtClean="0"/>
              <a:pPr/>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7862E5-7D0F-4758-90B0-2F73A13A2B34}" type="slidenum">
              <a:rPr lang="en-US" smtClean="0"/>
              <a:pPr/>
              <a:t>‹#›</a:t>
            </a:fld>
            <a:endParaRPr lang="en-US"/>
          </a:p>
        </p:txBody>
      </p:sp>
    </p:spTree>
    <p:extLst>
      <p:ext uri="{BB962C8B-B14F-4D97-AF65-F5344CB8AC3E}">
        <p14:creationId xmlns="" xmlns:p14="http://schemas.microsoft.com/office/powerpoint/2010/main" val="33508265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1C2989-4713-4C77-9273-555C461C6E5A}" type="datetimeFigureOut">
              <a:rPr lang="en-US" smtClean="0"/>
              <a:pPr/>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7862E5-7D0F-4758-90B0-2F73A13A2B34}" type="slidenum">
              <a:rPr lang="en-US" smtClean="0"/>
              <a:pPr/>
              <a:t>‹#›</a:t>
            </a:fld>
            <a:endParaRPr lang="en-US"/>
          </a:p>
        </p:txBody>
      </p:sp>
    </p:spTree>
    <p:extLst>
      <p:ext uri="{BB962C8B-B14F-4D97-AF65-F5344CB8AC3E}">
        <p14:creationId xmlns="" xmlns:p14="http://schemas.microsoft.com/office/powerpoint/2010/main" val="384219490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C2989-4713-4C77-9273-555C461C6E5A}" type="datetimeFigureOut">
              <a:rPr lang="en-US" smtClean="0"/>
              <a:pPr/>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7862E5-7D0F-4758-90B0-2F73A13A2B34}" type="slidenum">
              <a:rPr lang="en-US" smtClean="0"/>
              <a:pPr/>
              <a:t>‹#›</a:t>
            </a:fld>
            <a:endParaRPr lang="en-US"/>
          </a:p>
        </p:txBody>
      </p:sp>
    </p:spTree>
    <p:extLst>
      <p:ext uri="{BB962C8B-B14F-4D97-AF65-F5344CB8AC3E}">
        <p14:creationId xmlns="" xmlns:p14="http://schemas.microsoft.com/office/powerpoint/2010/main" val="26654917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C2989-4713-4C77-9273-555C461C6E5A}"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7862E5-7D0F-4758-90B0-2F73A13A2B34}" type="slidenum">
              <a:rPr lang="en-US" smtClean="0"/>
              <a:pPr/>
              <a:t>‹#›</a:t>
            </a:fld>
            <a:endParaRPr lang="en-US"/>
          </a:p>
        </p:txBody>
      </p:sp>
    </p:spTree>
    <p:extLst>
      <p:ext uri="{BB962C8B-B14F-4D97-AF65-F5344CB8AC3E}">
        <p14:creationId xmlns="" xmlns:p14="http://schemas.microsoft.com/office/powerpoint/2010/main" val="84503734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C2989-4713-4C77-9273-555C461C6E5A}"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7862E5-7D0F-4758-90B0-2F73A13A2B34}" type="slidenum">
              <a:rPr lang="en-US" smtClean="0"/>
              <a:pPr/>
              <a:t>‹#›</a:t>
            </a:fld>
            <a:endParaRPr lang="en-US"/>
          </a:p>
        </p:txBody>
      </p:sp>
    </p:spTree>
    <p:extLst>
      <p:ext uri="{BB962C8B-B14F-4D97-AF65-F5344CB8AC3E}">
        <p14:creationId xmlns="" xmlns:p14="http://schemas.microsoft.com/office/powerpoint/2010/main" val="77398811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C2989-4713-4C77-9273-555C461C6E5A}"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7862E5-7D0F-4758-90B0-2F73A13A2B34}" type="slidenum">
              <a:rPr lang="en-US" smtClean="0"/>
              <a:pPr/>
              <a:t>‹#›</a:t>
            </a:fld>
            <a:endParaRPr lang="en-US"/>
          </a:p>
        </p:txBody>
      </p:sp>
    </p:spTree>
    <p:extLst>
      <p:ext uri="{BB962C8B-B14F-4D97-AF65-F5344CB8AC3E}">
        <p14:creationId xmlns="" xmlns:p14="http://schemas.microsoft.com/office/powerpoint/2010/main" val="2963000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3E5F0959-4BD3-4865-B434-8C9D7FD377EA}"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C2989-4713-4C77-9273-555C461C6E5A}"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7862E5-7D0F-4758-90B0-2F73A13A2B34}" type="slidenum">
              <a:rPr lang="en-US" smtClean="0"/>
              <a:pPr/>
              <a:t>‹#›</a:t>
            </a:fld>
            <a:endParaRPr lang="en-US"/>
          </a:p>
        </p:txBody>
      </p:sp>
    </p:spTree>
    <p:extLst>
      <p:ext uri="{BB962C8B-B14F-4D97-AF65-F5344CB8AC3E}">
        <p14:creationId xmlns="" xmlns:p14="http://schemas.microsoft.com/office/powerpoint/2010/main" val="4005574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E6773D-D328-47A6-9D36-434219FB9B9C}"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9D6BE-BE64-435E-A4DD-9CEBA6072A8C}" type="slidenum">
              <a:rPr lang="en-US" smtClean="0"/>
              <a:pPr/>
              <a:t>‹#›</a:t>
            </a:fld>
            <a:endParaRPr lang="en-US"/>
          </a:p>
        </p:txBody>
      </p:sp>
    </p:spTree>
    <p:extLst>
      <p:ext uri="{BB962C8B-B14F-4D97-AF65-F5344CB8AC3E}">
        <p14:creationId xmlns="" xmlns:p14="http://schemas.microsoft.com/office/powerpoint/2010/main" val="3615263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6773D-D328-47A6-9D36-434219FB9B9C}"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9D6BE-BE64-435E-A4DD-9CEBA6072A8C}" type="slidenum">
              <a:rPr lang="en-US" smtClean="0"/>
              <a:pPr/>
              <a:t>‹#›</a:t>
            </a:fld>
            <a:endParaRPr lang="en-US"/>
          </a:p>
        </p:txBody>
      </p:sp>
    </p:spTree>
    <p:extLst>
      <p:ext uri="{BB962C8B-B14F-4D97-AF65-F5344CB8AC3E}">
        <p14:creationId xmlns="" xmlns:p14="http://schemas.microsoft.com/office/powerpoint/2010/main" val="32711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E6773D-D328-47A6-9D36-434219FB9B9C}"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9D6BE-BE64-435E-A4DD-9CEBA6072A8C}" type="slidenum">
              <a:rPr lang="en-US" smtClean="0"/>
              <a:pPr/>
              <a:t>‹#›</a:t>
            </a:fld>
            <a:endParaRPr lang="en-US"/>
          </a:p>
        </p:txBody>
      </p:sp>
    </p:spTree>
    <p:extLst>
      <p:ext uri="{BB962C8B-B14F-4D97-AF65-F5344CB8AC3E}">
        <p14:creationId xmlns="" xmlns:p14="http://schemas.microsoft.com/office/powerpoint/2010/main" val="3049746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E6773D-D328-47A6-9D36-434219FB9B9C}"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9D6BE-BE64-435E-A4DD-9CEBA6072A8C}" type="slidenum">
              <a:rPr lang="en-US" smtClean="0"/>
              <a:pPr/>
              <a:t>‹#›</a:t>
            </a:fld>
            <a:endParaRPr lang="en-US"/>
          </a:p>
        </p:txBody>
      </p:sp>
    </p:spTree>
    <p:extLst>
      <p:ext uri="{BB962C8B-B14F-4D97-AF65-F5344CB8AC3E}">
        <p14:creationId xmlns="" xmlns:p14="http://schemas.microsoft.com/office/powerpoint/2010/main" val="3018409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heme" Target="../theme/theme4.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5.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80000"/>
                <a:satMod val="300000"/>
              </a:schemeClr>
            </a:gs>
            <a:gs pos="4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7" name="TextBox 6"/>
          <p:cNvSpPr txBox="1"/>
          <p:nvPr userDrawn="1"/>
        </p:nvSpPr>
        <p:spPr>
          <a:xfrm>
            <a:off x="39625" y="64444"/>
            <a:ext cx="9104376" cy="461665"/>
          </a:xfrm>
          <a:prstGeom prst="rect">
            <a:avLst/>
          </a:prstGeom>
          <a:solidFill>
            <a:srgbClr val="FFFF00"/>
          </a:solidFill>
          <a:ln w="50800">
            <a:solidFill>
              <a:schemeClr val="bg1"/>
            </a:solidFill>
          </a:ln>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ROADWORK  AHEAD: Keeping Your Relationships Strong</a:t>
            </a:r>
            <a:endParaRPr lang="en-US" sz="2400" b="1" dirty="0">
              <a:solidFill>
                <a:schemeClr val="bg1"/>
              </a:solidFill>
              <a:effectLst>
                <a:outerShdw blurRad="38100" dist="38100" dir="2700000" algn="tl">
                  <a:srgbClr val="000000">
                    <a:alpha val="43137"/>
                  </a:srgbClr>
                </a:outerShdw>
              </a:effectLst>
            </a:endParaRPr>
          </a:p>
        </p:txBody>
      </p:sp>
      <p:sp>
        <p:nvSpPr>
          <p:cNvPr id="8" name="TextBox 7"/>
          <p:cNvSpPr txBox="1"/>
          <p:nvPr userDrawn="1"/>
        </p:nvSpPr>
        <p:spPr>
          <a:xfrm>
            <a:off x="0" y="6389044"/>
            <a:ext cx="9104376" cy="461665"/>
          </a:xfrm>
          <a:prstGeom prst="rect">
            <a:avLst/>
          </a:prstGeom>
          <a:solidFill>
            <a:srgbClr val="FFFF00"/>
          </a:solidFill>
          <a:ln w="50800">
            <a:solidFill>
              <a:schemeClr val="bg1"/>
            </a:solidFill>
          </a:ln>
        </p:spPr>
        <p:txBody>
          <a:bodyPr wrap="square" rtlCol="0">
            <a:spAutoFit/>
          </a:bodyPr>
          <a:lstStyle/>
          <a:p>
            <a:pPr algn="ctr"/>
            <a:r>
              <a:rPr lang="en-US" sz="2400" b="1" u="none" dirty="0" smtClean="0">
                <a:solidFill>
                  <a:srgbClr val="000000"/>
                </a:solidFill>
                <a:effectLst>
                  <a:outerShdw blurRad="38100" dist="38100" dir="2700000" algn="tl">
                    <a:srgbClr val="000000">
                      <a:alpha val="43137"/>
                    </a:srgbClr>
                  </a:outerShdw>
                </a:effectLst>
              </a:rPr>
              <a:t>www.joeferrini.com          www.cindiferrini.com</a:t>
            </a:r>
            <a:r>
              <a:rPr lang="en-US" sz="2400" b="1" dirty="0" smtClean="0">
                <a:solidFill>
                  <a:schemeClr val="bg1"/>
                </a:solidFill>
                <a:effectLst>
                  <a:outerShdw blurRad="38100" dist="38100" dir="2700000" algn="tl">
                    <a:srgbClr val="000000">
                      <a:alpha val="43137"/>
                    </a:srgbClr>
                  </a:outerShdw>
                </a:effectLst>
              </a:rPr>
              <a:t>       </a:t>
            </a:r>
            <a:endParaRPr lang="en-US" sz="2400" b="1" dirty="0">
              <a:solidFill>
                <a:schemeClr val="bg1"/>
              </a:solidFill>
              <a:effectLst>
                <a:outerShdw blurRad="38100" dist="38100" dir="2700000" algn="tl">
                  <a:srgbClr val="000000">
                    <a:alpha val="43137"/>
                  </a:srgbClr>
                </a:outerShdw>
              </a:effectLst>
            </a:endParaRPr>
          </a:p>
        </p:txBody>
      </p:sp>
    </p:spTree>
  </p:cSld>
  <p:clrMap bg1="dk1" tx1="lt1" bg2="dk2" tx2="lt2" accent1="accent1" accent2="accent2" accent3="accent3" accent4="accent4" accent5="accent5" accent6="accent6" hlink="hlink" folHlink="folHlink"/>
  <p:sldLayoutIdLst>
    <p:sldLayoutId id="2147483774" r:id="rId1"/>
    <p:sldLayoutId id="2147483773" r:id="rId2"/>
    <p:sldLayoutId id="2147483776" r:id="rId3"/>
    <p:sldLayoutId id="2147483784" r:id="rId4"/>
    <p:sldLayoutId id="2147483779" r:id="rId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E6773D-D328-47A6-9D36-434219FB9B9C}" type="datetimeFigureOut">
              <a:rPr lang="en-US" smtClean="0"/>
              <a:pPr/>
              <a:t>3/7/2014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79D6BE-BE64-435E-A4DD-9CEBA6072A8C}" type="slidenum">
              <a:rPr lang="en-US" smtClean="0"/>
              <a:pPr/>
              <a:t>‹#›</a:t>
            </a:fld>
            <a:endParaRPr lang="en-US"/>
          </a:p>
        </p:txBody>
      </p:sp>
    </p:spTree>
    <p:extLst>
      <p:ext uri="{BB962C8B-B14F-4D97-AF65-F5344CB8AC3E}">
        <p14:creationId xmlns="" xmlns:p14="http://schemas.microsoft.com/office/powerpoint/2010/main" val="4237148744"/>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9E304-EF01-42CB-A703-5383EA568219}" type="datetimeFigureOut">
              <a:rPr lang="en-US" smtClean="0"/>
              <a:pPr/>
              <a:t>3/7/2014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A97F9-F89B-4E8C-8DBD-583F5A78BF69}" type="slidenum">
              <a:rPr lang="en-US" smtClean="0"/>
              <a:pPr/>
              <a:t>‹#›</a:t>
            </a:fld>
            <a:endParaRPr lang="en-US"/>
          </a:p>
        </p:txBody>
      </p:sp>
    </p:spTree>
    <p:extLst>
      <p:ext uri="{BB962C8B-B14F-4D97-AF65-F5344CB8AC3E}">
        <p14:creationId xmlns="" xmlns:p14="http://schemas.microsoft.com/office/powerpoint/2010/main" val="2663302346"/>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schemeClr>
            </a:gs>
            <a:gs pos="4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FA547-E8B6-476F-A70B-317ABF0D57B6}" type="datetimeFigureOut">
              <a:rPr lang="en-US" smtClean="0"/>
              <a:pPr/>
              <a:t>3/7/2014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0BD92-E000-4751-9DEC-39261C3B6F78}" type="slidenum">
              <a:rPr lang="en-US" smtClean="0"/>
              <a:pPr/>
              <a:t>‹#›</a:t>
            </a:fld>
            <a:endParaRPr lang="en-US"/>
          </a:p>
        </p:txBody>
      </p:sp>
    </p:spTree>
    <p:extLst>
      <p:ext uri="{BB962C8B-B14F-4D97-AF65-F5344CB8AC3E}">
        <p14:creationId xmlns="" xmlns:p14="http://schemas.microsoft.com/office/powerpoint/2010/main" val="3600293563"/>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schemeClr>
            </a:gs>
            <a:gs pos="4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1C2989-4713-4C77-9273-555C461C6E5A}" type="datetimeFigureOut">
              <a:rPr lang="en-US" smtClean="0"/>
              <a:pPr/>
              <a:t>3/7/2014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7862E5-7D0F-4758-90B0-2F73A13A2B34}" type="slidenum">
              <a:rPr lang="en-US" smtClean="0"/>
              <a:pPr/>
              <a:t>‹#›</a:t>
            </a:fld>
            <a:endParaRPr lang="en-US"/>
          </a:p>
        </p:txBody>
      </p:sp>
    </p:spTree>
    <p:extLst>
      <p:ext uri="{BB962C8B-B14F-4D97-AF65-F5344CB8AC3E}">
        <p14:creationId xmlns="" xmlns:p14="http://schemas.microsoft.com/office/powerpoint/2010/main" val="1359858764"/>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focusonthefamily.com/radio.aspx?ID=%7bDB443733-1AFB-4A3C-BA04-B19A29D21BC3%7d" TargetMode="External"/><Relationship Id="rId2" Type="http://schemas.openxmlformats.org/officeDocument/2006/relationships/hyperlink" Target="http://www.focusonthefamily.com/radio.aspx?ID=%7bC7A36AEF-A1FC-49CB-ADF8-1FF880D43343%7d" TargetMode="External"/><Relationship Id="rId1" Type="http://schemas.openxmlformats.org/officeDocument/2006/relationships/slideLayout" Target="../slideLayouts/slideLayout1.xml"/><Relationship Id="rId5" Type="http://schemas.openxmlformats.org/officeDocument/2006/relationships/hyperlink" Target="http://www.focusonthefamily.com/parenting/parenting_challenges/parenting_a_special_needs_child/feeling_isolated.aspx" TargetMode="External"/><Relationship Id="rId4" Type="http://schemas.openxmlformats.org/officeDocument/2006/relationships/hyperlink" Target="http://www.focusonthefamily.com/marriage/marriage_challenges/special-needs-and-marriage.asp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www.needproject.org/casts/podcast1033.mp3" TargetMode="External"/><Relationship Id="rId2" Type="http://schemas.openxmlformats.org/officeDocument/2006/relationships/hyperlink" Target="http://www.startyourfamily.com/2009/05/becoming-parents-of-a-special-needs-child.html"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www.focusonthefamily.com/parenting/parenting_challenges/parenting_a_special_needs_child.aspx" TargetMode="External"/><Relationship Id="rId2" Type="http://schemas.openxmlformats.org/officeDocument/2006/relationships/hyperlink" Target="http://www.focusonthefamily.com/marriage/marriage_challenges/special-needs-and-marriage.aspx" TargetMode="Externa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www.needproject.org/casts/podcast1033.mp3" TargetMode="External"/><Relationship Id="rId2" Type="http://schemas.openxmlformats.org/officeDocument/2006/relationships/hyperlink" Target="http://www.startyourfamily.com/2009/05/becoming-parents-of-a-special-needs-child.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4328" y="155244"/>
            <a:ext cx="8610600" cy="6324600"/>
          </a:xfrm>
          <a:prstGeom prst="rect">
            <a:avLst/>
          </a:prstGeom>
        </p:spPr>
        <p:txBody>
          <a:bodyPr>
            <a:normAutofit/>
            <a:scene3d>
              <a:camera prst="perspectiveLeft">
                <a:rot lat="0" lon="0" rev="0"/>
              </a:camera>
              <a:lightRig rig="threePt" dir="t"/>
            </a:scene3d>
          </a:bodyPr>
          <a:lstStyle/>
          <a:p>
            <a:pPr>
              <a:defRPr/>
            </a:pPr>
            <a:r>
              <a:rPr lang="en-US" sz="6000" b="1" dirty="0" smtClean="0">
                <a:solidFill>
                  <a:srgbClr val="FF0000"/>
                </a:solidFill>
                <a:effectLst>
                  <a:glow rad="355600">
                    <a:srgbClr val="FF0000">
                      <a:alpha val="51000"/>
                    </a:srgbClr>
                  </a:glow>
                  <a:outerShdw blurRad="38100" dist="38100" dir="2700000" algn="tl">
                    <a:srgbClr val="000000">
                      <a:alpha val="43137"/>
                    </a:srgbClr>
                  </a:outerShdw>
                </a:effectLst>
              </a:rPr>
              <a:t>ROADWORK </a:t>
            </a:r>
            <a:r>
              <a:rPr lang="en-US" sz="6000" b="1" dirty="0">
                <a:solidFill>
                  <a:srgbClr val="FF0000"/>
                </a:solidFill>
                <a:effectLst>
                  <a:glow rad="355600">
                    <a:srgbClr val="FF0000">
                      <a:alpha val="51000"/>
                    </a:srgbClr>
                  </a:glow>
                  <a:outerShdw blurRad="38100" dist="38100" dir="2700000" algn="tl">
                    <a:srgbClr val="000000">
                      <a:alpha val="43137"/>
                    </a:srgbClr>
                  </a:outerShdw>
                </a:effectLst>
              </a:rPr>
              <a:t>AHEAD: </a:t>
            </a:r>
            <a:r>
              <a:rPr lang="en-US" sz="3600" b="1" dirty="0">
                <a:effectLst>
                  <a:glow rad="355600">
                    <a:srgbClr val="FF0000">
                      <a:alpha val="51000"/>
                    </a:srgbClr>
                  </a:glow>
                </a:effectLst>
              </a:rPr>
              <a:t/>
            </a:r>
            <a:br>
              <a:rPr lang="en-US" sz="3600" b="1" dirty="0">
                <a:effectLst>
                  <a:glow rad="355600">
                    <a:srgbClr val="FF0000">
                      <a:alpha val="51000"/>
                    </a:srgbClr>
                  </a:glow>
                </a:effectLst>
              </a:rPr>
            </a:br>
            <a:r>
              <a:rPr lang="en-US" sz="3600" b="1" dirty="0">
                <a:effectLst>
                  <a:glow>
                    <a:srgbClr val="FF0000"/>
                  </a:glow>
                  <a:outerShdw blurRad="38100" dist="38100" dir="2700000" algn="tl">
                    <a:srgbClr val="000000">
                      <a:alpha val="43137"/>
                    </a:srgbClr>
                  </a:outerShdw>
                </a:effectLst>
              </a:rPr>
              <a:t>Keeping Your Marriage and Other Relationships Strong When Special Needs </a:t>
            </a:r>
            <a:r>
              <a:rPr lang="en-US" sz="3600" b="1" dirty="0" smtClean="0">
                <a:effectLst>
                  <a:glow>
                    <a:srgbClr val="FF0000"/>
                  </a:glow>
                  <a:outerShdw blurRad="38100" dist="38100" dir="2700000" algn="tl">
                    <a:srgbClr val="000000">
                      <a:alpha val="43137"/>
                    </a:srgbClr>
                  </a:outerShdw>
                </a:effectLst>
              </a:rPr>
              <a:t>Changes </a:t>
            </a:r>
            <a:r>
              <a:rPr lang="en-US" sz="3600" b="1" dirty="0">
                <a:effectLst>
                  <a:glow>
                    <a:srgbClr val="FF0000"/>
                  </a:glow>
                  <a:outerShdw blurRad="38100" dist="38100" dir="2700000" algn="tl">
                    <a:srgbClr val="000000">
                      <a:alpha val="43137"/>
                    </a:srgbClr>
                  </a:outerShdw>
                </a:effectLst>
              </a:rPr>
              <a:t>Your Course</a:t>
            </a:r>
            <a:r>
              <a:rPr lang="en-US" sz="3600" b="1" dirty="0">
                <a:effectLst>
                  <a:glow>
                    <a:srgbClr val="FF0000"/>
                  </a:glow>
                </a:effectLst>
              </a:rPr>
              <a:t/>
            </a:r>
            <a:br>
              <a:rPr lang="en-US" sz="3600" b="1" dirty="0">
                <a:effectLst>
                  <a:glow>
                    <a:srgbClr val="FF0000"/>
                  </a:glow>
                </a:effectLst>
              </a:rPr>
            </a:br>
            <a:r>
              <a:rPr lang="en-US" sz="4000" dirty="0" smtClean="0">
                <a:effectLst>
                  <a:glow rad="355600">
                    <a:srgbClr val="FF0000">
                      <a:alpha val="51000"/>
                    </a:srgbClr>
                  </a:glow>
                </a:effectLst>
              </a:rPr>
              <a:t/>
            </a:r>
            <a:br>
              <a:rPr lang="en-US" sz="4000" dirty="0" smtClean="0">
                <a:effectLst>
                  <a:glow rad="355600">
                    <a:srgbClr val="FF0000">
                      <a:alpha val="51000"/>
                    </a:srgbClr>
                  </a:glow>
                </a:effectLst>
              </a:rPr>
            </a:br>
            <a:endParaRPr lang="en-US" sz="4000" dirty="0" smtClean="0">
              <a:effectLst>
                <a:glow rad="355600">
                  <a:srgbClr val="FF0000">
                    <a:alpha val="51000"/>
                  </a:srgbClr>
                </a:glow>
              </a:effectLst>
            </a:endParaRPr>
          </a:p>
        </p:txBody>
      </p:sp>
      <p:sp>
        <p:nvSpPr>
          <p:cNvPr id="5" name="Title 1"/>
          <p:cNvSpPr txBox="1">
            <a:spLocks/>
          </p:cNvSpPr>
          <p:nvPr/>
        </p:nvSpPr>
        <p:spPr>
          <a:xfrm>
            <a:off x="197893" y="4114800"/>
            <a:ext cx="8610600" cy="28194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3700" b="1" dirty="0" smtClean="0">
                <a:solidFill>
                  <a:srgbClr val="FFFF00"/>
                </a:solidFill>
                <a:effectLst>
                  <a:outerShdw blurRad="38100" dist="38100" dir="2700000" algn="tl">
                    <a:srgbClr val="000000">
                      <a:alpha val="43137"/>
                    </a:srgbClr>
                  </a:outerShdw>
                </a:effectLst>
              </a:rPr>
              <a:t>Taken From the Book</a:t>
            </a:r>
          </a:p>
          <a:p>
            <a:pPr fontAlgn="auto">
              <a:spcAft>
                <a:spcPts val="0"/>
              </a:spcAft>
              <a:defRPr/>
            </a:pPr>
            <a:r>
              <a:rPr lang="en-US" sz="4100" b="1" dirty="0" smtClean="0">
                <a:solidFill>
                  <a:srgbClr val="FF0000"/>
                </a:solidFill>
                <a:effectLst>
                  <a:outerShdw blurRad="38100" dist="38100" dir="2700000" algn="tl">
                    <a:srgbClr val="000000">
                      <a:alpha val="43137"/>
                    </a:srgbClr>
                  </a:outerShdw>
                </a:effectLst>
              </a:rPr>
              <a:t>UNEXPECTED JOURNEY:</a:t>
            </a:r>
            <a:br>
              <a:rPr lang="en-US" sz="4100" b="1" dirty="0" smtClean="0">
                <a:solidFill>
                  <a:srgbClr val="FF0000"/>
                </a:solidFill>
                <a:effectLst>
                  <a:outerShdw blurRad="38100" dist="38100" dir="2700000" algn="tl">
                    <a:srgbClr val="000000">
                      <a:alpha val="43137"/>
                    </a:srgbClr>
                  </a:outerShdw>
                </a:effectLst>
              </a:rPr>
            </a:br>
            <a:r>
              <a:rPr lang="en-US" sz="4000" b="1" dirty="0" smtClean="0">
                <a:effectLst>
                  <a:outerShdw blurRad="38100" dist="38100" dir="2700000" algn="tl">
                    <a:srgbClr val="000000">
                      <a:alpha val="43137"/>
                    </a:srgbClr>
                  </a:outerShdw>
                </a:effectLst>
              </a:rPr>
              <a:t> </a:t>
            </a:r>
            <a:r>
              <a:rPr lang="en-US" sz="3300" b="1" dirty="0" smtClean="0">
                <a:solidFill>
                  <a:srgbClr val="FF0000"/>
                </a:solidFill>
                <a:effectLst>
                  <a:outerShdw blurRad="38100" dist="38100" dir="2700000" algn="tl">
                    <a:srgbClr val="000000">
                      <a:alpha val="43137"/>
                    </a:srgbClr>
                  </a:outerShdw>
                </a:effectLst>
              </a:rPr>
              <a:t>When Special Needs Change Our Course</a:t>
            </a:r>
            <a:br>
              <a:rPr lang="en-US" sz="3300" b="1" dirty="0" smtClean="0">
                <a:solidFill>
                  <a:srgbClr val="FF0000"/>
                </a:solidFill>
                <a:effectLst>
                  <a:outerShdw blurRad="38100" dist="38100" dir="2700000" algn="tl">
                    <a:srgbClr val="000000">
                      <a:alpha val="43137"/>
                    </a:srgbClr>
                  </a:outerShdw>
                </a:effectLst>
              </a:rPr>
            </a:br>
            <a:r>
              <a:rPr lang="en-US" sz="2900" b="1" dirty="0" smtClean="0">
                <a:effectLst>
                  <a:outerShdw blurRad="38100" dist="38100" dir="2700000" algn="tl">
                    <a:srgbClr val="000000">
                      <a:alpha val="43137"/>
                    </a:srgbClr>
                  </a:outerShdw>
                </a:effectLst>
              </a:rPr>
              <a:t>by Authors, Joe and </a:t>
            </a:r>
            <a:r>
              <a:rPr lang="en-US" sz="2900" b="1" dirty="0" err="1" smtClean="0">
                <a:effectLst>
                  <a:outerShdw blurRad="38100" dist="38100" dir="2700000" algn="tl">
                    <a:srgbClr val="000000">
                      <a:alpha val="43137"/>
                    </a:srgbClr>
                  </a:outerShdw>
                </a:effectLst>
              </a:rPr>
              <a:t>Cindi</a:t>
            </a:r>
            <a:r>
              <a:rPr lang="en-US" sz="2900" b="1" dirty="0" smtClean="0">
                <a:effectLst>
                  <a:outerShdw blurRad="38100" dist="38100" dir="2700000" algn="tl">
                    <a:srgbClr val="000000">
                      <a:alpha val="43137"/>
                    </a:srgbClr>
                  </a:outerShdw>
                </a:effectLst>
              </a:rPr>
              <a:t> </a:t>
            </a:r>
            <a:r>
              <a:rPr lang="en-US" sz="2900" b="1" dirty="0" err="1" smtClean="0">
                <a:effectLst>
                  <a:outerShdw blurRad="38100" dist="38100" dir="2700000" algn="tl">
                    <a:srgbClr val="000000">
                      <a:alpha val="43137"/>
                    </a:srgbClr>
                  </a:outerShdw>
                </a:effectLst>
              </a:rPr>
              <a:t>Ferrini</a:t>
            </a:r>
            <a:endParaRPr lang="en-US" sz="2900" dirty="0" smtClean="0"/>
          </a:p>
        </p:txBody>
      </p:sp>
      <p:pic>
        <p:nvPicPr>
          <p:cNvPr id="7" name="Picture 6"/>
          <p:cNvPicPr>
            <a:picLocks noChangeAspect="1"/>
          </p:cNvPicPr>
          <p:nvPr/>
        </p:nvPicPr>
        <p:blipFill>
          <a:blip r:embed="rId2">
            <a:extLst>
              <a:ext uri="{BEBA8EAE-BF5A-486C-A8C5-ECC9F3942E4B}">
                <a14:imgProps xmlns="" xmlns:a14="http://schemas.microsoft.com/office/drawing/2010/main">
                  <a14:imgLayer r:embed="rId3">
                    <a14:imgEffect>
                      <a14:backgroundRemoval t="10000" b="90000" l="10000" r="90000"/>
                    </a14:imgEffect>
                  </a14:imgLayer>
                </a14:imgProps>
              </a:ext>
              <a:ext uri="{28A0092B-C50C-407E-A947-70E740481C1C}">
                <a14:useLocalDpi xmlns="" xmlns:a14="http://schemas.microsoft.com/office/drawing/2010/main" val="0"/>
              </a:ext>
            </a:extLst>
          </a:blip>
          <a:stretch>
            <a:fillRect/>
          </a:stretch>
        </p:blipFill>
        <p:spPr>
          <a:xfrm>
            <a:off x="-451579" y="2274096"/>
            <a:ext cx="3732728" cy="2921971"/>
          </a:xfrm>
          <a:prstGeom prst="rect">
            <a:avLst/>
          </a:prstGeom>
        </p:spPr>
      </p:pic>
      <p:pic>
        <p:nvPicPr>
          <p:cNvPr id="8" name="Picture 7"/>
          <p:cNvPicPr>
            <a:picLocks noChangeAspect="1"/>
          </p:cNvPicPr>
          <p:nvPr/>
        </p:nvPicPr>
        <p:blipFill>
          <a:blip r:embed="rId2">
            <a:extLst>
              <a:ext uri="{BEBA8EAE-BF5A-486C-A8C5-ECC9F3942E4B}">
                <a14:imgProps xmlns="" xmlns:a14="http://schemas.microsoft.com/office/drawing/2010/main">
                  <a14:imgLayer r:embed="rId3">
                    <a14:imgEffect>
                      <a14:backgroundRemoval t="10000" b="90000" l="10000" r="90000"/>
                    </a14:imgEffect>
                  </a14:imgLayer>
                </a14:imgProps>
              </a:ext>
              <a:ext uri="{28A0092B-C50C-407E-A947-70E740481C1C}">
                <a14:useLocalDpi xmlns="" xmlns:a14="http://schemas.microsoft.com/office/drawing/2010/main" val="0"/>
              </a:ext>
            </a:extLst>
          </a:blip>
          <a:stretch>
            <a:fillRect/>
          </a:stretch>
        </p:blipFill>
        <p:spPr>
          <a:xfrm>
            <a:off x="5791200" y="2351362"/>
            <a:ext cx="3732728" cy="2921971"/>
          </a:xfrm>
          <a:prstGeom prst="rect">
            <a:avLst/>
          </a:prstGeom>
        </p:spPr>
      </p:pic>
      <p:sp>
        <p:nvSpPr>
          <p:cNvPr id="9" name="TextBox 8"/>
          <p:cNvSpPr txBox="1"/>
          <p:nvPr/>
        </p:nvSpPr>
        <p:spPr>
          <a:xfrm>
            <a:off x="9523928" y="1066800"/>
            <a:ext cx="184731"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ubtitle 5"/>
          <p:cNvSpPr>
            <a:spLocks noGrp="1"/>
          </p:cNvSpPr>
          <p:nvPr>
            <p:ph type="subTitle" idx="1"/>
          </p:nvPr>
        </p:nvSpPr>
        <p:spPr>
          <a:xfrm>
            <a:off x="210095" y="432723"/>
            <a:ext cx="8632372" cy="5968077"/>
          </a:xfrm>
        </p:spPr>
        <p:txBody>
          <a:bodyPr>
            <a:noAutofit/>
          </a:bodyPr>
          <a:lstStyle/>
          <a:p>
            <a:pPr algn="l" eaLnBrk="1" hangingPunct="1"/>
            <a:r>
              <a:rPr lang="en-US" b="1" dirty="0" smtClean="0">
                <a:solidFill>
                  <a:srgbClr val="FF0000"/>
                </a:solidFill>
                <a:effectLst>
                  <a:outerShdw blurRad="38100" dist="38100" dir="2700000" algn="tl">
                    <a:srgbClr val="000000">
                      <a:alpha val="43137"/>
                    </a:srgbClr>
                  </a:outerShdw>
                </a:effectLst>
              </a:rPr>
              <a:t>Plan intimacy</a:t>
            </a:r>
          </a:p>
          <a:p>
            <a:pPr algn="l" eaLnBrk="1" hangingPunct="1">
              <a:buFont typeface="Arial" charset="0"/>
              <a:buChar char="•"/>
            </a:pPr>
            <a:r>
              <a:rPr lang="en-US" sz="2800" b="1" dirty="0" smtClean="0">
                <a:solidFill>
                  <a:schemeClr val="tx1"/>
                </a:solidFill>
              </a:rPr>
              <a:t>Take time to sit and talk, hold hands, take a walk</a:t>
            </a:r>
            <a:endParaRPr lang="en-US" sz="2800" dirty="0" smtClean="0">
              <a:solidFill>
                <a:schemeClr val="tx1"/>
              </a:solidFill>
            </a:endParaRPr>
          </a:p>
          <a:p>
            <a:pPr algn="l" eaLnBrk="1" hangingPunct="1">
              <a:buFont typeface="Arial" charset="0"/>
              <a:buChar char="•"/>
            </a:pPr>
            <a:r>
              <a:rPr lang="en-US" sz="2800" b="1" dirty="0" smtClean="0">
                <a:solidFill>
                  <a:schemeClr val="tx1"/>
                </a:solidFill>
              </a:rPr>
              <a:t>Laugh together over lighthearted events</a:t>
            </a:r>
            <a:endParaRPr lang="en-US" sz="2800" dirty="0" smtClean="0">
              <a:solidFill>
                <a:schemeClr val="tx1"/>
              </a:solidFill>
            </a:endParaRPr>
          </a:p>
          <a:p>
            <a:pPr algn="l" eaLnBrk="1" hangingPunct="1">
              <a:buFont typeface="Arial" charset="0"/>
              <a:buChar char="•"/>
            </a:pPr>
            <a:r>
              <a:rPr lang="en-US" sz="2800" b="1" dirty="0" smtClean="0">
                <a:solidFill>
                  <a:schemeClr val="tx1"/>
                </a:solidFill>
              </a:rPr>
              <a:t>Have a candlelight dinner once your loved one is in bed</a:t>
            </a:r>
          </a:p>
          <a:p>
            <a:pPr algn="l" eaLnBrk="1" hangingPunct="1">
              <a:buFont typeface="Arial" charset="0"/>
              <a:buChar char="•"/>
            </a:pPr>
            <a:r>
              <a:rPr lang="en-US" sz="2800" b="1" dirty="0" smtClean="0">
                <a:solidFill>
                  <a:schemeClr val="tx1"/>
                </a:solidFill>
              </a:rPr>
              <a:t>Watch a favorite show or movie in bed</a:t>
            </a:r>
            <a:endParaRPr lang="en-US" sz="2800" dirty="0">
              <a:solidFill>
                <a:schemeClr val="tx1"/>
              </a:solidFill>
            </a:endParaRPr>
          </a:p>
          <a:p>
            <a:pPr algn="l" eaLnBrk="1" hangingPunct="1">
              <a:buFont typeface="Arial" charset="0"/>
              <a:buChar char="•"/>
            </a:pPr>
            <a:r>
              <a:rPr lang="en-US" sz="2800" b="1" dirty="0" smtClean="0">
                <a:solidFill>
                  <a:schemeClr val="tx1"/>
                </a:solidFill>
              </a:rPr>
              <a:t>Kiss for 30 seconds after you pray together in bed at night time,  Every night,  </a:t>
            </a:r>
            <a:r>
              <a:rPr lang="en-US" sz="2800" b="1" dirty="0" smtClean="0">
                <a:solidFill>
                  <a:srgbClr val="FFFF00"/>
                </a:solidFill>
                <a:effectLst>
                  <a:outerShdw blurRad="38100" dist="38100" dir="2700000" algn="tl">
                    <a:srgbClr val="000000">
                      <a:alpha val="43137"/>
                    </a:srgbClr>
                  </a:outerShdw>
                </a:effectLst>
              </a:rPr>
              <a:t>We dare you!</a:t>
            </a:r>
          </a:p>
          <a:p>
            <a:pPr algn="l" eaLnBrk="1" hangingPunct="1">
              <a:buFont typeface="Arial" charset="0"/>
              <a:buChar char="•"/>
            </a:pPr>
            <a:r>
              <a:rPr lang="en-US" sz="2800" b="1" dirty="0" smtClean="0">
                <a:solidFill>
                  <a:schemeClr val="tx1"/>
                </a:solidFill>
              </a:rPr>
              <a:t>Play a card or board game and laugh.</a:t>
            </a:r>
            <a:endParaRPr lang="en-US" sz="2800" dirty="0" smtClean="0">
              <a:solidFill>
                <a:schemeClr val="tx1"/>
              </a:solidFill>
            </a:endParaRPr>
          </a:p>
          <a:p>
            <a:pPr algn="l" eaLnBrk="1" hangingPunct="1">
              <a:buFont typeface="Arial" charset="0"/>
              <a:buChar char="•"/>
            </a:pPr>
            <a:r>
              <a:rPr lang="en-US" sz="2800" b="1" dirty="0" smtClean="0">
                <a:solidFill>
                  <a:schemeClr val="tx1"/>
                </a:solidFill>
              </a:rPr>
              <a:t>Grocery shop together and make a recipe together.</a:t>
            </a:r>
            <a:endParaRPr lang="en-US" sz="2800" dirty="0" smtClean="0">
              <a:solidFill>
                <a:schemeClr val="tx1"/>
              </a:solidFill>
            </a:endParaRPr>
          </a:p>
          <a:p>
            <a:pPr algn="l" eaLnBrk="1" hangingPunct="1">
              <a:buFont typeface="Arial" charset="0"/>
              <a:buChar char="•"/>
            </a:pPr>
            <a:r>
              <a:rPr lang="en-US" sz="2800" b="1" dirty="0" smtClean="0">
                <a:solidFill>
                  <a:schemeClr val="tx1"/>
                </a:solidFill>
              </a:rPr>
              <a:t>Get coffee.</a:t>
            </a:r>
            <a:endParaRPr lang="en-US" sz="2800" dirty="0" smtClean="0">
              <a:solidFill>
                <a:schemeClr val="tx1"/>
              </a:solidFill>
            </a:endParaRPr>
          </a:p>
          <a:p>
            <a:pPr algn="l" eaLnBrk="1" hangingPunct="1">
              <a:buFont typeface="Arial" charset="0"/>
              <a:buChar char="•"/>
            </a:pPr>
            <a:r>
              <a:rPr lang="en-US" sz="2800" b="1" dirty="0" smtClean="0">
                <a:solidFill>
                  <a:schemeClr val="tx1"/>
                </a:solidFill>
              </a:rPr>
              <a:t>Plan a weekend away when you have opportunity. Just don’t forget to come home.</a:t>
            </a:r>
            <a:endParaRPr lang="en-US" sz="2800" dirty="0" smtClean="0">
              <a:solidFill>
                <a:srgbClr val="898989"/>
              </a:solidFill>
            </a:endParaRPr>
          </a:p>
        </p:txBody>
      </p:sp>
      <p:sp>
        <p:nvSpPr>
          <p:cNvPr id="2" name="Title 1"/>
          <p:cNvSpPr>
            <a:spLocks noGrp="1"/>
          </p:cNvSpPr>
          <p:nvPr>
            <p:ph type="ctrTitle"/>
          </p:nvPr>
        </p:nvSpPr>
        <p:spPr>
          <a:xfrm>
            <a:off x="8686800" y="4397375"/>
            <a:ext cx="45719" cy="1470025"/>
          </a:xfrm>
        </p:spPr>
        <p:txBody>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fade">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fade">
                                      <p:cBhvr>
                                        <p:cTn id="27" dur="5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fade">
                                      <p:cBhvr>
                                        <p:cTn id="32" dur="500"/>
                                        <p:tgtEl>
                                          <p:spTgt spid="92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fade">
                                      <p:cBhvr>
                                        <p:cTn id="37" dur="500"/>
                                        <p:tgtEl>
                                          <p:spTgt spid="92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fade">
                                      <p:cBhvr>
                                        <p:cTn id="42" dur="500"/>
                                        <p:tgtEl>
                                          <p:spTgt spid="92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219">
                                            <p:txEl>
                                              <p:pRg st="8" end="8"/>
                                            </p:txEl>
                                          </p:spTgt>
                                        </p:tgtEl>
                                        <p:attrNameLst>
                                          <p:attrName>style.visibility</p:attrName>
                                        </p:attrNameLst>
                                      </p:cBhvr>
                                      <p:to>
                                        <p:strVal val="visible"/>
                                      </p:to>
                                    </p:set>
                                    <p:animEffect transition="in" filter="fade">
                                      <p:cBhvr>
                                        <p:cTn id="47" dur="500"/>
                                        <p:tgtEl>
                                          <p:spTgt spid="92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9219">
                                            <p:txEl>
                                              <p:pRg st="9" end="9"/>
                                            </p:txEl>
                                          </p:spTgt>
                                        </p:tgtEl>
                                        <p:attrNameLst>
                                          <p:attrName>style.visibility</p:attrName>
                                        </p:attrNameLst>
                                      </p:cBhvr>
                                      <p:to>
                                        <p:strVal val="visible"/>
                                      </p:to>
                                    </p:set>
                                    <p:animEffect transition="in" filter="fade">
                                      <p:cBhvr>
                                        <p:cTn id="52" dur="500"/>
                                        <p:tgtEl>
                                          <p:spTgt spid="92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434788" y="1028700"/>
            <a:ext cx="8229600" cy="723900"/>
          </a:xfrm>
          <a:prstGeom prst="rect">
            <a:avLst/>
          </a:prstGeom>
        </p:spPr>
        <p:txBody>
          <a:bodyPr/>
          <a:lstStyle/>
          <a:p>
            <a:pPr eaLnBrk="1" hangingPunct="1"/>
            <a:r>
              <a:rPr lang="en-US" sz="4000" b="1" dirty="0" smtClean="0">
                <a:solidFill>
                  <a:srgbClr val="FFFF00"/>
                </a:solidFill>
                <a:effectLst>
                  <a:outerShdw blurRad="38100" dist="38100" dir="2700000" algn="tl">
                    <a:srgbClr val="000000">
                      <a:alpha val="43137"/>
                    </a:srgbClr>
                  </a:outerShdw>
                </a:effectLst>
              </a:rPr>
              <a:t>Talk It Out</a:t>
            </a:r>
          </a:p>
        </p:txBody>
      </p:sp>
      <p:sp>
        <p:nvSpPr>
          <p:cNvPr id="10243" name="Content Placeholder 2"/>
          <p:cNvSpPr>
            <a:spLocks noGrp="1"/>
          </p:cNvSpPr>
          <p:nvPr>
            <p:ph idx="4294967295"/>
          </p:nvPr>
        </p:nvSpPr>
        <p:spPr>
          <a:xfrm>
            <a:off x="434788" y="1981201"/>
            <a:ext cx="8229600" cy="4038600"/>
          </a:xfrm>
          <a:prstGeom prst="rect">
            <a:avLst/>
          </a:prstGeom>
        </p:spPr>
        <p:txBody>
          <a:bodyPr>
            <a:normAutofit/>
          </a:bodyPr>
          <a:lstStyle/>
          <a:p>
            <a:pPr eaLnBrk="1" hangingPunct="1">
              <a:lnSpc>
                <a:spcPct val="80000"/>
              </a:lnSpc>
              <a:buFont typeface="Arial" charset="0"/>
              <a:buNone/>
            </a:pPr>
            <a:endParaRPr lang="en-US" sz="2200" dirty="0" smtClean="0"/>
          </a:p>
          <a:p>
            <a:pPr eaLnBrk="1" hangingPunct="1">
              <a:lnSpc>
                <a:spcPct val="80000"/>
              </a:lnSpc>
            </a:pPr>
            <a:r>
              <a:rPr lang="en-US" sz="3600" b="1" dirty="0" smtClean="0">
                <a:effectLst>
                  <a:outerShdw blurRad="38100" dist="38100" dir="2700000" algn="tl">
                    <a:srgbClr val="000000">
                      <a:alpha val="43137"/>
                    </a:srgbClr>
                  </a:outerShdw>
                </a:effectLst>
              </a:rPr>
              <a:t>Pray First</a:t>
            </a:r>
          </a:p>
          <a:p>
            <a:pPr eaLnBrk="1" hangingPunct="1">
              <a:lnSpc>
                <a:spcPct val="80000"/>
              </a:lnSpc>
            </a:pPr>
            <a:r>
              <a:rPr lang="en-US" sz="3600" b="1" dirty="0" smtClean="0">
                <a:effectLst>
                  <a:outerShdw blurRad="38100" dist="38100" dir="2700000" algn="tl">
                    <a:srgbClr val="000000">
                      <a:alpha val="43137"/>
                    </a:srgbClr>
                  </a:outerShdw>
                </a:effectLst>
              </a:rPr>
              <a:t>Write out “care issues”</a:t>
            </a:r>
          </a:p>
          <a:p>
            <a:pPr lvl="1">
              <a:lnSpc>
                <a:spcPct val="80000"/>
              </a:lnSpc>
            </a:pPr>
            <a:r>
              <a:rPr lang="en-US" sz="3600" b="1" dirty="0" smtClean="0">
                <a:effectLst>
                  <a:outerShdw blurRad="38100" dist="38100" dir="2700000" algn="tl">
                    <a:srgbClr val="000000">
                      <a:alpha val="43137"/>
                    </a:srgbClr>
                  </a:outerShdw>
                </a:effectLst>
              </a:rPr>
              <a:t>What are your concerns?</a:t>
            </a:r>
          </a:p>
          <a:p>
            <a:pPr eaLnBrk="1" hangingPunct="1">
              <a:lnSpc>
                <a:spcPct val="80000"/>
              </a:lnSpc>
            </a:pPr>
            <a:r>
              <a:rPr lang="en-US" sz="3600" b="1" dirty="0" smtClean="0">
                <a:effectLst>
                  <a:outerShdw blurRad="38100" dist="38100" dir="2700000" algn="tl">
                    <a:srgbClr val="000000">
                      <a:alpha val="43137"/>
                    </a:srgbClr>
                  </a:outerShdw>
                </a:effectLst>
              </a:rPr>
              <a:t>Tackle </a:t>
            </a:r>
            <a:r>
              <a:rPr lang="en-US" sz="3600" b="1" dirty="0" smtClean="0">
                <a:solidFill>
                  <a:srgbClr val="FFFF00"/>
                </a:solidFill>
                <a:effectLst>
                  <a:outerShdw blurRad="38100" dist="38100" dir="2700000" algn="tl">
                    <a:srgbClr val="000000">
                      <a:alpha val="43137"/>
                    </a:srgbClr>
                  </a:outerShdw>
                </a:effectLst>
              </a:rPr>
              <a:t>ASSUMPTIONS</a:t>
            </a:r>
            <a:r>
              <a:rPr lang="en-US" sz="3600" b="1" dirty="0" smtClean="0">
                <a:effectLst>
                  <a:outerShdw blurRad="38100" dist="38100" dir="2700000" algn="tl">
                    <a:srgbClr val="000000">
                      <a:alpha val="43137"/>
                    </a:srgbClr>
                  </a:outerShdw>
                </a:effectLst>
              </a:rPr>
              <a:t> with </a:t>
            </a:r>
            <a:r>
              <a:rPr lang="en-US" sz="3600" b="1" dirty="0" smtClean="0">
                <a:solidFill>
                  <a:srgbClr val="FFFF00"/>
                </a:solidFill>
                <a:effectLst>
                  <a:outerShdw blurRad="38100" dist="38100" dir="2700000" algn="tl">
                    <a:srgbClr val="000000">
                      <a:alpha val="43137"/>
                    </a:srgbClr>
                  </a:outerShdw>
                </a:effectLst>
              </a:rPr>
              <a:t>TRUTH</a:t>
            </a:r>
          </a:p>
          <a:p>
            <a:pPr lvl="1">
              <a:lnSpc>
                <a:spcPct val="80000"/>
              </a:lnSpc>
            </a:pPr>
            <a:r>
              <a:rPr lang="en-US" sz="3600" b="1" dirty="0" smtClean="0">
                <a:effectLst>
                  <a:outerShdw blurRad="38100" dist="38100" dir="2700000" algn="tl">
                    <a:srgbClr val="000000">
                      <a:alpha val="43137"/>
                    </a:srgbClr>
                  </a:outerShdw>
                </a:effectLst>
              </a:rPr>
              <a:t>Make no BIG decisions until you both agree.</a:t>
            </a:r>
            <a:endParaRPr lang="en-US" sz="36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fade">
                                      <p:cBhvr>
                                        <p:cTn id="7" dur="500"/>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fade">
                                      <p:cBhvr>
                                        <p:cTn id="12" dur="500"/>
                                        <p:tgtEl>
                                          <p:spTgt spid="1024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animEffect transition="in" filter="fade">
                                      <p:cBhvr>
                                        <p:cTn id="15" dur="500"/>
                                        <p:tgtEl>
                                          <p:spTgt spid="1024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243">
                                            <p:txEl>
                                              <p:pRg st="4" end="4"/>
                                            </p:txEl>
                                          </p:spTgt>
                                        </p:tgtEl>
                                        <p:attrNameLst>
                                          <p:attrName>style.visibility</p:attrName>
                                        </p:attrNameLst>
                                      </p:cBhvr>
                                      <p:to>
                                        <p:strVal val="visible"/>
                                      </p:to>
                                    </p:set>
                                    <p:animEffect transition="in" filter="fade">
                                      <p:cBhvr>
                                        <p:cTn id="20" dur="500"/>
                                        <p:tgtEl>
                                          <p:spTgt spid="1024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0243">
                                            <p:txEl>
                                              <p:pRg st="5" end="5"/>
                                            </p:txEl>
                                          </p:spTgt>
                                        </p:tgtEl>
                                        <p:attrNameLst>
                                          <p:attrName>style.visibility</p:attrName>
                                        </p:attrNameLst>
                                      </p:cBhvr>
                                      <p:to>
                                        <p:strVal val="visible"/>
                                      </p:to>
                                    </p:set>
                                    <p:animEffect transition="in" filter="fade">
                                      <p:cBhvr>
                                        <p:cTn id="23"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434788" y="1028700"/>
            <a:ext cx="8229600" cy="1143000"/>
          </a:xfrm>
          <a:prstGeom prst="rect">
            <a:avLst/>
          </a:prstGeom>
        </p:spPr>
        <p:txBody>
          <a:bodyPr/>
          <a:lstStyle/>
          <a:p>
            <a:pPr eaLnBrk="1" hangingPunct="1"/>
            <a:r>
              <a:rPr lang="en-US" sz="3600" b="1" dirty="0" smtClean="0">
                <a:solidFill>
                  <a:srgbClr val="FFFF00"/>
                </a:solidFill>
                <a:effectLst>
                  <a:outerShdw blurRad="38100" dist="38100" dir="2700000" algn="tl">
                    <a:srgbClr val="000000">
                      <a:alpha val="43137"/>
                    </a:srgbClr>
                  </a:outerShdw>
                </a:effectLst>
              </a:rPr>
              <a:t>Talk It Out</a:t>
            </a:r>
          </a:p>
        </p:txBody>
      </p:sp>
      <p:sp>
        <p:nvSpPr>
          <p:cNvPr id="10243" name="Content Placeholder 2"/>
          <p:cNvSpPr>
            <a:spLocks noGrp="1"/>
          </p:cNvSpPr>
          <p:nvPr>
            <p:ph idx="4294967295"/>
          </p:nvPr>
        </p:nvSpPr>
        <p:spPr>
          <a:xfrm>
            <a:off x="416645" y="1828800"/>
            <a:ext cx="8229600" cy="4525963"/>
          </a:xfrm>
          <a:prstGeom prst="rect">
            <a:avLst/>
          </a:prstGeom>
        </p:spPr>
        <p:txBody>
          <a:bodyPr>
            <a:normAutofit/>
          </a:bodyPr>
          <a:lstStyle/>
          <a:p>
            <a:pPr eaLnBrk="1" hangingPunct="1">
              <a:lnSpc>
                <a:spcPct val="80000"/>
              </a:lnSpc>
              <a:buFont typeface="Arial" charset="0"/>
              <a:buNone/>
            </a:pPr>
            <a:endParaRPr lang="en-US" sz="2200" dirty="0" smtClean="0"/>
          </a:p>
          <a:p>
            <a:pPr eaLnBrk="1" hangingPunct="1">
              <a:lnSpc>
                <a:spcPct val="80000"/>
              </a:lnSpc>
            </a:pPr>
            <a:r>
              <a:rPr lang="en-US" sz="3600" b="1" dirty="0" smtClean="0">
                <a:effectLst>
                  <a:outerShdw blurRad="38100" dist="38100" dir="2700000" algn="tl">
                    <a:srgbClr val="000000">
                      <a:alpha val="43137"/>
                    </a:srgbClr>
                  </a:outerShdw>
                </a:effectLst>
              </a:rPr>
              <a:t>Talk through decisions until mutually coming to an agreement (working through smaller pieces of the decision rather than the big chunk)</a:t>
            </a:r>
          </a:p>
          <a:p>
            <a:pPr eaLnBrk="1" hangingPunct="1">
              <a:lnSpc>
                <a:spcPct val="80000"/>
              </a:lnSpc>
              <a:buNone/>
            </a:pPr>
            <a:endParaRPr lang="en-US" sz="3600" dirty="0" smtClean="0"/>
          </a:p>
          <a:p>
            <a:pPr eaLnBrk="1" hangingPunct="1">
              <a:lnSpc>
                <a:spcPct val="80000"/>
              </a:lnSpc>
            </a:pPr>
            <a:r>
              <a:rPr lang="en-US" sz="3600" b="1" dirty="0" smtClean="0"/>
              <a:t>Give each other full and focused attention</a:t>
            </a:r>
          </a:p>
          <a:p>
            <a:pPr lvl="1">
              <a:lnSpc>
                <a:spcPct val="80000"/>
              </a:lnSpc>
            </a:pPr>
            <a:r>
              <a:rPr lang="en-US" sz="3600" b="1" dirty="0" smtClean="0"/>
              <a:t>Listen well!</a:t>
            </a:r>
          </a:p>
          <a:p>
            <a:pPr eaLnBrk="1" hangingPunct="1">
              <a:lnSpc>
                <a:spcPct val="80000"/>
              </a:lnSpc>
            </a:pPr>
            <a:endParaRPr lang="en-US" sz="2200" b="1" dirty="0"/>
          </a:p>
          <a:p>
            <a:pPr eaLnBrk="1" hangingPunct="1">
              <a:lnSpc>
                <a:spcPct val="80000"/>
              </a:lnSpc>
            </a:pPr>
            <a:endParaRPr lang="en-US" sz="2200" dirty="0" smtClean="0"/>
          </a:p>
          <a:p>
            <a:pPr eaLnBrk="1" hangingPunct="1">
              <a:lnSpc>
                <a:spcPct val="80000"/>
              </a:lnSpc>
            </a:pPr>
            <a:endParaRPr lang="en-US"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fade">
                                      <p:cBhvr>
                                        <p:cTn id="7" dur="500"/>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3" end="3"/>
                                            </p:txEl>
                                          </p:spTgt>
                                        </p:tgtEl>
                                        <p:attrNameLst>
                                          <p:attrName>style.visibility</p:attrName>
                                        </p:attrNameLst>
                                      </p:cBhvr>
                                      <p:to>
                                        <p:strVal val="visible"/>
                                      </p:to>
                                    </p:set>
                                    <p:animEffect transition="in" filter="fade">
                                      <p:cBhvr>
                                        <p:cTn id="12" dur="500"/>
                                        <p:tgtEl>
                                          <p:spTgt spid="1024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animEffect transition="in" filter="fade">
                                      <p:cBhvr>
                                        <p:cTn id="15"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387616" y="789214"/>
            <a:ext cx="8229600" cy="1143000"/>
          </a:xfrm>
          <a:prstGeom prst="rect">
            <a:avLst/>
          </a:prstGeom>
        </p:spPr>
        <p:txBody>
          <a:bodyPr/>
          <a:lstStyle/>
          <a:p>
            <a:pPr eaLnBrk="1" hangingPunct="1"/>
            <a:r>
              <a:rPr lang="en-US" sz="4000" b="1" dirty="0" smtClean="0">
                <a:solidFill>
                  <a:srgbClr val="FFFF00"/>
                </a:solidFill>
                <a:effectLst>
                  <a:outerShdw blurRad="38100" dist="38100" dir="2700000" algn="tl">
                    <a:srgbClr val="000000">
                      <a:alpha val="43137"/>
                    </a:srgbClr>
                  </a:outerShdw>
                </a:effectLst>
              </a:rPr>
              <a:t>Talk It Out</a:t>
            </a:r>
          </a:p>
        </p:txBody>
      </p:sp>
      <p:sp>
        <p:nvSpPr>
          <p:cNvPr id="10243" name="Content Placeholder 2"/>
          <p:cNvSpPr>
            <a:spLocks noGrp="1"/>
          </p:cNvSpPr>
          <p:nvPr>
            <p:ph idx="4294967295"/>
          </p:nvPr>
        </p:nvSpPr>
        <p:spPr>
          <a:xfrm>
            <a:off x="413016" y="1752600"/>
            <a:ext cx="8229600" cy="4525963"/>
          </a:xfrm>
          <a:prstGeom prst="rect">
            <a:avLst/>
          </a:prstGeom>
        </p:spPr>
        <p:txBody>
          <a:bodyPr>
            <a:normAutofit/>
          </a:bodyPr>
          <a:lstStyle/>
          <a:p>
            <a:pPr eaLnBrk="1" hangingPunct="1">
              <a:lnSpc>
                <a:spcPct val="80000"/>
              </a:lnSpc>
            </a:pPr>
            <a:r>
              <a:rPr lang="en-US" sz="3600" b="1" dirty="0" smtClean="0"/>
              <a:t>Offer solutions without judging or jumping to conclusions</a:t>
            </a:r>
            <a:endParaRPr lang="en-US" sz="3600" dirty="0" smtClean="0"/>
          </a:p>
          <a:p>
            <a:pPr eaLnBrk="1" hangingPunct="1">
              <a:lnSpc>
                <a:spcPct val="80000"/>
              </a:lnSpc>
            </a:pPr>
            <a:r>
              <a:rPr lang="en-US" sz="3600" b="1" dirty="0" smtClean="0"/>
              <a:t>Discuss thoughts and feelings don’t yell or argue</a:t>
            </a:r>
            <a:endParaRPr lang="en-US" sz="3600" dirty="0" smtClean="0"/>
          </a:p>
          <a:p>
            <a:pPr eaLnBrk="1" hangingPunct="1">
              <a:lnSpc>
                <a:spcPct val="80000"/>
              </a:lnSpc>
            </a:pPr>
            <a:r>
              <a:rPr lang="en-US" sz="3600" b="1" dirty="0" smtClean="0"/>
              <a:t>No “shutting down” – you need each other; don’t walk away!</a:t>
            </a:r>
            <a:endParaRPr lang="en-US" sz="3600" dirty="0" smtClean="0"/>
          </a:p>
          <a:p>
            <a:pPr eaLnBrk="1" hangingPunct="1">
              <a:lnSpc>
                <a:spcPct val="80000"/>
              </a:lnSpc>
            </a:pPr>
            <a:r>
              <a:rPr lang="en-US" sz="3600" b="1" dirty="0" smtClean="0"/>
              <a:t>Show respect for each other’s ideas</a:t>
            </a:r>
          </a:p>
          <a:p>
            <a:pPr lvl="2">
              <a:lnSpc>
                <a:spcPct val="80000"/>
              </a:lnSpc>
            </a:pPr>
            <a:r>
              <a:rPr lang="en-US" sz="3600" b="1" dirty="0" smtClean="0"/>
              <a:t>You must work together.</a:t>
            </a:r>
          </a:p>
          <a:p>
            <a:pPr eaLnBrk="1" hangingPunct="1">
              <a:lnSpc>
                <a:spcPct val="80000"/>
              </a:lnSpc>
            </a:pPr>
            <a:endParaRPr lang="en-US" sz="3600" dirty="0" smtClean="0"/>
          </a:p>
          <a:p>
            <a:pPr eaLnBrk="1" hangingPunct="1">
              <a:lnSpc>
                <a:spcPct val="80000"/>
              </a:lnSpc>
            </a:pPr>
            <a:endParaRPr lang="en-US"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fade">
                                      <p:cBhvr>
                                        <p:cTn id="22" dur="500"/>
                                        <p:tgtEl>
                                          <p:spTgt spid="1024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Effect transition="in" filter="fade">
                                      <p:cBhvr>
                                        <p:cTn id="25"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434788" y="974108"/>
            <a:ext cx="8229600" cy="930891"/>
          </a:xfrm>
          <a:prstGeom prst="rect">
            <a:avLst/>
          </a:prstGeom>
        </p:spPr>
        <p:txBody>
          <a:bodyPr/>
          <a:lstStyle/>
          <a:p>
            <a:pPr eaLnBrk="1" hangingPunct="1"/>
            <a:r>
              <a:rPr lang="en-US" sz="4000" b="1" dirty="0" smtClean="0">
                <a:solidFill>
                  <a:srgbClr val="FFFF00"/>
                </a:solidFill>
                <a:effectLst>
                  <a:outerShdw blurRad="38100" dist="38100" dir="2700000" algn="tl">
                    <a:srgbClr val="000000">
                      <a:alpha val="43137"/>
                    </a:srgbClr>
                  </a:outerShdw>
                </a:effectLst>
              </a:rPr>
              <a:t>Talk It Out</a:t>
            </a:r>
          </a:p>
        </p:txBody>
      </p:sp>
      <p:sp>
        <p:nvSpPr>
          <p:cNvPr id="10243" name="Content Placeholder 2"/>
          <p:cNvSpPr>
            <a:spLocks noGrp="1"/>
          </p:cNvSpPr>
          <p:nvPr>
            <p:ph idx="4294967295"/>
          </p:nvPr>
        </p:nvSpPr>
        <p:spPr>
          <a:xfrm>
            <a:off x="434788" y="2171701"/>
            <a:ext cx="8229600" cy="3162300"/>
          </a:xfrm>
          <a:prstGeom prst="rect">
            <a:avLst/>
          </a:prstGeom>
        </p:spPr>
        <p:txBody>
          <a:bodyPr>
            <a:normAutofit/>
          </a:bodyPr>
          <a:lstStyle/>
          <a:p>
            <a:pPr eaLnBrk="1" hangingPunct="1">
              <a:lnSpc>
                <a:spcPct val="80000"/>
              </a:lnSpc>
              <a:buFont typeface="Arial" charset="0"/>
              <a:buNone/>
            </a:pPr>
            <a:endParaRPr lang="en-US" sz="2200" dirty="0" smtClean="0"/>
          </a:p>
          <a:p>
            <a:pPr eaLnBrk="1" hangingPunct="1">
              <a:lnSpc>
                <a:spcPct val="80000"/>
              </a:lnSpc>
            </a:pPr>
            <a:endParaRPr lang="en-US" sz="2200" dirty="0" smtClean="0"/>
          </a:p>
          <a:p>
            <a:pPr eaLnBrk="1" hangingPunct="1">
              <a:lnSpc>
                <a:spcPct val="80000"/>
              </a:lnSpc>
            </a:pPr>
            <a:r>
              <a:rPr lang="en-US" sz="3600" b="1" dirty="0" smtClean="0">
                <a:solidFill>
                  <a:srgbClr val="FFFF00"/>
                </a:solidFill>
                <a:effectLst>
                  <a:outerShdw blurRad="38100" dist="38100" dir="2700000" algn="tl">
                    <a:srgbClr val="000000">
                      <a:alpha val="43137"/>
                    </a:srgbClr>
                  </a:outerShdw>
                </a:effectLst>
              </a:rPr>
              <a:t>Family Meeting</a:t>
            </a:r>
            <a:r>
              <a:rPr lang="en-US" sz="3600" b="1" dirty="0" smtClean="0"/>
              <a:t>.  Include the children.  Coordinate your calendars.</a:t>
            </a:r>
            <a:endParaRPr lang="en-US" sz="3600" dirty="0" smtClean="0"/>
          </a:p>
          <a:p>
            <a:pPr eaLnBrk="1" hangingPunct="1">
              <a:lnSpc>
                <a:spcPct val="80000"/>
              </a:lnSpc>
            </a:pPr>
            <a:r>
              <a:rPr lang="en-US" sz="3600" b="1" dirty="0" smtClean="0">
                <a:solidFill>
                  <a:srgbClr val="FFFF00"/>
                </a:solidFill>
                <a:effectLst>
                  <a:outerShdw blurRad="38100" dist="38100" dir="2700000" algn="tl">
                    <a:srgbClr val="000000">
                      <a:alpha val="43137"/>
                    </a:srgbClr>
                  </a:outerShdw>
                </a:effectLst>
              </a:rPr>
              <a:t>PLAN</a:t>
            </a:r>
            <a:r>
              <a:rPr lang="en-US" sz="3600" b="1" dirty="0" smtClean="0"/>
              <a:t> – schedule/calendar – see </a:t>
            </a:r>
            <a:r>
              <a:rPr lang="en-US" sz="3600" b="1" dirty="0" err="1" smtClean="0"/>
              <a:t>Cindi’s</a:t>
            </a:r>
            <a:r>
              <a:rPr lang="en-US" sz="3600" b="1" dirty="0" smtClean="0"/>
              <a:t> organizational material</a:t>
            </a:r>
            <a:endParaRPr lang="en-US" sz="3600" dirty="0" smtClean="0"/>
          </a:p>
          <a:p>
            <a:pPr eaLnBrk="1" hangingPunct="1">
              <a:lnSpc>
                <a:spcPct val="80000"/>
              </a:lnSpc>
            </a:pPr>
            <a:endParaRPr 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Effect transition="in" filter="fade">
                                      <p:cBhvr>
                                        <p:cTn id="7" dur="500"/>
                                        <p:tgtEl>
                                          <p:spTgt spid="1024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3" end="3"/>
                                            </p:txEl>
                                          </p:spTgt>
                                        </p:tgtEl>
                                        <p:attrNameLst>
                                          <p:attrName>style.visibility</p:attrName>
                                        </p:attrNameLst>
                                      </p:cBhvr>
                                      <p:to>
                                        <p:strVal val="visible"/>
                                      </p:to>
                                    </p:set>
                                    <p:animEffect transition="in" filter="fade">
                                      <p:cBhvr>
                                        <p:cTn id="12"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381000" y="1676400"/>
            <a:ext cx="8458200" cy="4572000"/>
          </a:xfrm>
          <a:prstGeom prst="rect">
            <a:avLst/>
          </a:prstGeom>
        </p:spPr>
        <p:txBody>
          <a:bodyPr>
            <a:normAutofit/>
          </a:bodyPr>
          <a:lstStyle/>
          <a:p>
            <a:pPr algn="l"/>
            <a:r>
              <a:rPr lang="en-US" sz="3600" b="1" u="sng" dirty="0" smtClean="0">
                <a:solidFill>
                  <a:srgbClr val="FFFF00"/>
                </a:solidFill>
                <a:effectLst>
                  <a:outerShdw blurRad="38100" dist="38100" dir="2700000" algn="tl">
                    <a:srgbClr val="000000">
                      <a:alpha val="43137"/>
                    </a:srgbClr>
                  </a:outerShdw>
                </a:effectLst>
              </a:rPr>
              <a:t>Look</a:t>
            </a:r>
            <a:r>
              <a:rPr lang="en-US" sz="3600" b="1" dirty="0" smtClean="0">
                <a:effectLst>
                  <a:outerShdw blurRad="38100" dist="38100" dir="2700000" algn="tl">
                    <a:srgbClr val="000000">
                      <a:alpha val="43137"/>
                    </a:srgbClr>
                  </a:outerShdw>
                </a:effectLst>
              </a:rPr>
              <a:t> for ways to give/get personal time.</a:t>
            </a:r>
            <a:br>
              <a:rPr lang="en-US" sz="3600" b="1" dirty="0" smtClean="0">
                <a:effectLst>
                  <a:outerShdw blurRad="38100" dist="38100" dir="2700000" algn="tl">
                    <a:srgbClr val="000000">
                      <a:alpha val="43137"/>
                    </a:srgbClr>
                  </a:outerShdw>
                </a:effectLst>
              </a:rPr>
            </a:br>
            <a:r>
              <a:rPr lang="en-US" sz="3600" b="1" u="sng" dirty="0" smtClean="0">
                <a:solidFill>
                  <a:srgbClr val="FFFF00"/>
                </a:solidFill>
                <a:effectLst>
                  <a:outerShdw blurRad="38100" dist="38100" dir="2700000" algn="tl">
                    <a:srgbClr val="000000">
                      <a:alpha val="43137"/>
                    </a:srgbClr>
                  </a:outerShdw>
                </a:effectLst>
              </a:rPr>
              <a:t>Discuss</a:t>
            </a:r>
            <a:r>
              <a:rPr lang="en-US" sz="3600" b="1" dirty="0" smtClean="0">
                <a:effectLst>
                  <a:outerShdw blurRad="38100" dist="38100" dir="2700000" algn="tl">
                    <a:srgbClr val="000000">
                      <a:alpha val="43137"/>
                    </a:srgbClr>
                  </a:outerShdw>
                </a:effectLst>
              </a:rPr>
              <a:t> what works for you and your spouse/helpers</a:t>
            </a:r>
            <a:br>
              <a:rPr lang="en-US" sz="3600" b="1" dirty="0" smtClean="0">
                <a:effectLst>
                  <a:outerShdw blurRad="38100" dist="38100" dir="2700000" algn="tl">
                    <a:srgbClr val="000000">
                      <a:alpha val="43137"/>
                    </a:srgbClr>
                  </a:outerShdw>
                </a:effectLst>
              </a:rPr>
            </a:br>
            <a:r>
              <a:rPr lang="en-US" sz="3600" b="1" u="sng" dirty="0" smtClean="0">
                <a:solidFill>
                  <a:srgbClr val="FFFF00"/>
                </a:solidFill>
                <a:effectLst>
                  <a:outerShdw blurRad="38100" dist="38100" dir="2700000" algn="tl">
                    <a:srgbClr val="000000">
                      <a:alpha val="43137"/>
                    </a:srgbClr>
                  </a:outerShdw>
                </a:effectLst>
              </a:rPr>
              <a:t>Go</a:t>
            </a:r>
            <a:r>
              <a:rPr lang="en-US" sz="3600" b="1" dirty="0" smtClean="0">
                <a:effectLst>
                  <a:outerShdw blurRad="38100" dist="38100" dir="2700000" algn="tl">
                    <a:srgbClr val="000000">
                      <a:alpha val="43137"/>
                    </a:srgbClr>
                  </a:outerShdw>
                </a:effectLst>
              </a:rPr>
              <a:t> the extra mile.</a:t>
            </a:r>
            <a:br>
              <a:rPr lang="en-US" sz="3600" b="1" dirty="0" smtClean="0">
                <a:effectLst>
                  <a:outerShdw blurRad="38100" dist="38100" dir="2700000" algn="tl">
                    <a:srgbClr val="000000">
                      <a:alpha val="43137"/>
                    </a:srgbClr>
                  </a:outerShdw>
                </a:effectLst>
              </a:rPr>
            </a:br>
            <a:r>
              <a:rPr lang="en-US" sz="3600" b="1" u="sng" dirty="0" smtClean="0">
                <a:solidFill>
                  <a:srgbClr val="FFFF00"/>
                </a:solidFill>
                <a:effectLst>
                  <a:outerShdw blurRad="38100" dist="38100" dir="2700000" algn="tl">
                    <a:srgbClr val="000000">
                      <a:alpha val="43137"/>
                    </a:srgbClr>
                  </a:outerShdw>
                </a:effectLst>
              </a:rPr>
              <a:t>Give</a:t>
            </a:r>
            <a:r>
              <a:rPr lang="en-US" sz="3600" b="1" dirty="0" smtClean="0">
                <a:effectLst>
                  <a:outerShdw blurRad="38100" dist="38100" dir="2700000" algn="tl">
                    <a:srgbClr val="000000">
                      <a:alpha val="43137"/>
                    </a:srgbClr>
                  </a:outerShdw>
                </a:effectLst>
              </a:rPr>
              <a:t> each other space.</a:t>
            </a:r>
            <a:br>
              <a:rPr lang="en-US" sz="3600" b="1" dirty="0" smtClean="0">
                <a:effectLst>
                  <a:outerShdw blurRad="38100" dist="38100" dir="2700000" algn="tl">
                    <a:srgbClr val="000000">
                      <a:alpha val="43137"/>
                    </a:srgbClr>
                  </a:outerShdw>
                </a:effectLst>
              </a:rPr>
            </a:br>
            <a:r>
              <a:rPr lang="en-US" sz="3600" b="1" u="sng" dirty="0" smtClean="0">
                <a:solidFill>
                  <a:srgbClr val="FFFF00"/>
                </a:solidFill>
                <a:effectLst>
                  <a:outerShdw blurRad="38100" dist="38100" dir="2700000" algn="tl">
                    <a:srgbClr val="000000">
                      <a:alpha val="43137"/>
                    </a:srgbClr>
                  </a:outerShdw>
                </a:effectLst>
              </a:rPr>
              <a:t>Allow</a:t>
            </a:r>
            <a:r>
              <a:rPr lang="en-US" sz="3600" b="1" dirty="0" smtClean="0">
                <a:effectLst>
                  <a:outerShdw blurRad="38100" dist="38100" dir="2700000" algn="tl">
                    <a:srgbClr val="000000">
                      <a:alpha val="43137"/>
                    </a:srgbClr>
                  </a:outerShdw>
                </a:effectLst>
              </a:rPr>
              <a:t> each other opportunities to do “their thing” and use their gifts.</a:t>
            </a:r>
            <a:endParaRPr lang="en-US" sz="3100" dirty="0" smtClean="0">
              <a:effectLst>
                <a:outerShdw blurRad="38100" dist="38100" dir="2700000" algn="tl">
                  <a:srgbClr val="000000">
                    <a:alpha val="43137"/>
                  </a:srgbClr>
                </a:outerShdw>
              </a:effectLst>
            </a:endParaRPr>
          </a:p>
        </p:txBody>
      </p:sp>
      <p:sp>
        <p:nvSpPr>
          <p:cNvPr id="5" name="TextBox 4"/>
          <p:cNvSpPr txBox="1"/>
          <p:nvPr/>
        </p:nvSpPr>
        <p:spPr>
          <a:xfrm>
            <a:off x="2126776" y="838200"/>
            <a:ext cx="4953000" cy="707886"/>
          </a:xfrm>
          <a:prstGeom prst="rect">
            <a:avLst/>
          </a:prstGeom>
          <a:noFill/>
        </p:spPr>
        <p:txBody>
          <a:bodyPr wrap="square" rtlCol="0">
            <a:spAutoFit/>
          </a:bodyPr>
          <a:lstStyle/>
          <a:p>
            <a:pPr algn="ctr"/>
            <a:r>
              <a:rPr lang="en-US" sz="4000" b="1" u="sng" dirty="0" smtClean="0">
                <a:solidFill>
                  <a:srgbClr val="FFFF00"/>
                </a:solidFill>
              </a:rPr>
              <a:t>Help Each Other</a:t>
            </a:r>
            <a:endParaRPr lang="en-US" sz="4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457200" y="274638"/>
            <a:ext cx="8229600" cy="2773362"/>
          </a:xfrm>
          <a:prstGeom prst="rect">
            <a:avLst/>
          </a:prstGeom>
        </p:spPr>
        <p:txBody>
          <a:bodyPr>
            <a:normAutofit/>
          </a:bodyPr>
          <a:lstStyle/>
          <a:p>
            <a:pPr algn="l" eaLnBrk="1" hangingPunct="1"/>
            <a:r>
              <a:rPr lang="en-US" sz="3600" b="1" u="sng" dirty="0" smtClean="0"/>
              <a:t/>
            </a:r>
            <a:br>
              <a:rPr lang="en-US" sz="3600" b="1" u="sng" dirty="0" smtClean="0"/>
            </a:br>
            <a:endParaRPr lang="en-US" sz="1400" dirty="0" smtClean="0"/>
          </a:p>
        </p:txBody>
      </p:sp>
      <p:sp>
        <p:nvSpPr>
          <p:cNvPr id="11267" name="Content Placeholder 2"/>
          <p:cNvSpPr>
            <a:spLocks noGrp="1"/>
          </p:cNvSpPr>
          <p:nvPr>
            <p:ph idx="4294967295"/>
          </p:nvPr>
        </p:nvSpPr>
        <p:spPr>
          <a:xfrm>
            <a:off x="304800" y="1295400"/>
            <a:ext cx="8991600" cy="1904999"/>
          </a:xfrm>
          <a:prstGeom prst="rect">
            <a:avLst/>
          </a:prstGeom>
        </p:spPr>
        <p:txBody>
          <a:bodyPr>
            <a:noAutofit/>
          </a:bodyPr>
          <a:lstStyle/>
          <a:p>
            <a:pPr eaLnBrk="1" hangingPunct="1">
              <a:buFont typeface="Arial" charset="0"/>
              <a:buNone/>
            </a:pPr>
            <a:r>
              <a:rPr lang="en-US" sz="3600" b="1" u="sng" dirty="0" smtClean="0">
                <a:solidFill>
                  <a:srgbClr val="FFFF00"/>
                </a:solidFill>
                <a:effectLst>
                  <a:outerShdw blurRad="38100" dist="38100" dir="2700000" algn="tl">
                    <a:srgbClr val="000000">
                      <a:alpha val="43137"/>
                    </a:srgbClr>
                  </a:outerShdw>
                </a:effectLst>
              </a:rPr>
              <a:t>Make Your Marriage and Family Your Ministry</a:t>
            </a:r>
            <a:endParaRPr lang="en-US" sz="3600" b="1" dirty="0" smtClean="0">
              <a:solidFill>
                <a:srgbClr val="FFFF00"/>
              </a:solidFill>
              <a:effectLst>
                <a:outerShdw blurRad="38100" dist="38100" dir="2700000" algn="tl">
                  <a:srgbClr val="000000">
                    <a:alpha val="43137"/>
                  </a:srgbClr>
                </a:outerShdw>
              </a:effectLst>
            </a:endParaRPr>
          </a:p>
          <a:p>
            <a:pPr lvl="1"/>
            <a:endParaRPr lang="en-US" dirty="0" smtClean="0"/>
          </a:p>
          <a:p>
            <a:pPr lvl="1">
              <a:buFont typeface="Arial" panose="020B0604020202020204" pitchFamily="34" charset="0"/>
              <a:buChar char="•"/>
            </a:pPr>
            <a:r>
              <a:rPr lang="en-US" sz="3600" dirty="0" smtClean="0"/>
              <a:t>Prioritize your life: God, spouse, family, ministry/calling, work.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4788" y="1028700"/>
            <a:ext cx="8229600" cy="1143000"/>
          </a:xfrm>
          <a:prstGeom prst="rect">
            <a:avLst/>
          </a:prstGeom>
        </p:spPr>
        <p:txBody>
          <a:bodyPr>
            <a:normAutofit fontScale="90000"/>
          </a:bodyPr>
          <a:lstStyle/>
          <a:p>
            <a:pPr eaLnBrk="1" hangingPunct="1">
              <a:defRPr/>
            </a:pPr>
            <a:r>
              <a:rPr lang="en-US" sz="4000" b="1" i="1" u="sng" dirty="0" smtClean="0">
                <a:solidFill>
                  <a:srgbClr val="FFFF00"/>
                </a:solidFill>
                <a:effectLst>
                  <a:outerShdw blurRad="38100" dist="38100" dir="2700000" algn="tl">
                    <a:srgbClr val="000000">
                      <a:alpha val="43137"/>
                    </a:srgbClr>
                  </a:outerShdw>
                </a:effectLst>
              </a:rPr>
              <a:t>FAMILY RELATIONSHIPS</a:t>
            </a:r>
            <a:r>
              <a:rPr lang="en-US" sz="4000" b="1" dirty="0" smtClean="0">
                <a:solidFill>
                  <a:srgbClr val="FFFF00"/>
                </a:solidFill>
                <a:effectLst>
                  <a:outerShdw blurRad="38100" dist="38100" dir="2700000" algn="tl">
                    <a:srgbClr val="000000">
                      <a:alpha val="43137"/>
                    </a:srgbClr>
                  </a:outerShdw>
                </a:effectLst>
              </a:rPr>
              <a:t/>
            </a:r>
            <a:br>
              <a:rPr lang="en-US" sz="4000" b="1" dirty="0" smtClean="0">
                <a:solidFill>
                  <a:srgbClr val="FFFF00"/>
                </a:solidFill>
                <a:effectLst>
                  <a:outerShdw blurRad="38100" dist="38100" dir="2700000" algn="tl">
                    <a:srgbClr val="000000">
                      <a:alpha val="43137"/>
                    </a:srgbClr>
                  </a:outerShdw>
                </a:effectLst>
              </a:rPr>
            </a:br>
            <a:endParaRPr lang="en-US" sz="4000" b="1" dirty="0" smtClean="0">
              <a:solidFill>
                <a:srgbClr val="FFFF00"/>
              </a:solidFill>
              <a:effectLst>
                <a:outerShdw blurRad="38100" dist="38100" dir="2700000" algn="tl">
                  <a:srgbClr val="000000">
                    <a:alpha val="43137"/>
                  </a:srgbClr>
                </a:outerShdw>
              </a:effectLst>
            </a:endParaRPr>
          </a:p>
        </p:txBody>
      </p:sp>
      <p:sp>
        <p:nvSpPr>
          <p:cNvPr id="12291" name="Content Placeholder 2"/>
          <p:cNvSpPr>
            <a:spLocks noGrp="1"/>
          </p:cNvSpPr>
          <p:nvPr>
            <p:ph idx="4294967295"/>
          </p:nvPr>
        </p:nvSpPr>
        <p:spPr>
          <a:xfrm>
            <a:off x="442045" y="2057400"/>
            <a:ext cx="8229600" cy="4525963"/>
          </a:xfrm>
          <a:prstGeom prst="rect">
            <a:avLst/>
          </a:prstGeom>
        </p:spPr>
        <p:txBody>
          <a:bodyPr/>
          <a:lstStyle/>
          <a:p>
            <a:pPr eaLnBrk="1" hangingPunct="1">
              <a:buFont typeface="Arial" charset="0"/>
              <a:buNone/>
            </a:pPr>
            <a:r>
              <a:rPr lang="en-US" b="1" dirty="0" smtClean="0"/>
              <a:t> </a:t>
            </a:r>
            <a:endParaRPr lang="en-US" dirty="0" smtClean="0"/>
          </a:p>
          <a:p>
            <a:pPr eaLnBrk="1" hangingPunct="1"/>
            <a:r>
              <a:rPr lang="en-US" sz="3600" b="1" u="sng" dirty="0" smtClean="0">
                <a:solidFill>
                  <a:srgbClr val="FFFF00"/>
                </a:solidFill>
                <a:effectLst>
                  <a:outerShdw blurRad="38100" dist="38100" dir="2700000" algn="tl">
                    <a:srgbClr val="000000">
                      <a:alpha val="43137"/>
                    </a:srgbClr>
                  </a:outerShdw>
                </a:effectLst>
              </a:rPr>
              <a:t>Extended Family</a:t>
            </a:r>
            <a:r>
              <a:rPr lang="en-US" sz="3600" b="1" dirty="0" smtClean="0">
                <a:solidFill>
                  <a:srgbClr val="FFFF00"/>
                </a:solidFill>
                <a:effectLst>
                  <a:outerShdw blurRad="38100" dist="38100" dir="2700000" algn="tl">
                    <a:srgbClr val="000000">
                      <a:alpha val="43137"/>
                    </a:srgbClr>
                  </a:outerShdw>
                </a:effectLst>
              </a:rPr>
              <a:t> </a:t>
            </a:r>
            <a:r>
              <a:rPr lang="en-US" sz="3600" b="1" dirty="0" smtClean="0"/>
              <a:t>– Accept help but don’t take advantage</a:t>
            </a:r>
            <a:endParaRPr lang="en-US" sz="3600" dirty="0" smtClean="0"/>
          </a:p>
          <a:p>
            <a:pPr eaLnBrk="1" hangingPunct="1">
              <a:buFont typeface="Arial" charset="0"/>
              <a:buNone/>
            </a:pPr>
            <a:r>
              <a:rPr lang="en-US" b="1" dirty="0" smtClean="0"/>
              <a:t> </a:t>
            </a:r>
            <a:endParaRPr lang="en-US" dirty="0" smtClean="0"/>
          </a:p>
          <a:p>
            <a:pPr eaLnBrk="1" hangingPunct="1"/>
            <a:r>
              <a:rPr lang="en-US" sz="3600" b="1" u="sng" dirty="0" smtClean="0">
                <a:solidFill>
                  <a:srgbClr val="FFFF00"/>
                </a:solidFill>
                <a:effectLst>
                  <a:outerShdw blurRad="38100" dist="38100" dir="2700000" algn="tl">
                    <a:srgbClr val="000000">
                      <a:alpha val="43137"/>
                    </a:srgbClr>
                  </a:outerShdw>
                </a:effectLst>
              </a:rPr>
              <a:t>Siblings</a:t>
            </a:r>
            <a:r>
              <a:rPr lang="en-US" sz="3600" b="1" dirty="0" smtClean="0">
                <a:solidFill>
                  <a:srgbClr val="FFFF00"/>
                </a:solidFill>
                <a:effectLst>
                  <a:outerShdw blurRad="38100" dist="38100" dir="2700000" algn="tl">
                    <a:srgbClr val="000000">
                      <a:alpha val="43137"/>
                    </a:srgbClr>
                  </a:outerShdw>
                </a:effectLst>
              </a:rPr>
              <a:t> </a:t>
            </a:r>
            <a:r>
              <a:rPr lang="en-US" sz="3600" b="1" dirty="0" smtClean="0"/>
              <a:t>of the one who receives full-time care: </a:t>
            </a:r>
            <a:endParaRPr lang="en-US" sz="3600" dirty="0" smtClean="0"/>
          </a:p>
          <a:p>
            <a:pPr eaLnBrk="1" hangingPunct="1">
              <a:buFont typeface="Arial" charset="0"/>
              <a:buNone/>
            </a:pPr>
            <a:endParaRPr lang="en-US" dirty="0" smtClean="0"/>
          </a:p>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fade">
                                      <p:cBhvr>
                                        <p:cTn id="7" dur="500"/>
                                        <p:tgtEl>
                                          <p:spTgt spid="122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91">
                                            <p:txEl>
                                              <p:pRg st="3" end="3"/>
                                            </p:txEl>
                                          </p:spTgt>
                                        </p:tgtEl>
                                        <p:attrNameLst>
                                          <p:attrName>style.visibility</p:attrName>
                                        </p:attrNameLst>
                                      </p:cBhvr>
                                      <p:to>
                                        <p:strVal val="visible"/>
                                      </p:to>
                                    </p:set>
                                    <p:animEffect transition="in" filter="fade">
                                      <p:cBhvr>
                                        <p:cTn id="1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449943" y="895350"/>
            <a:ext cx="8229600" cy="647700"/>
          </a:xfrm>
          <a:prstGeom prst="rect">
            <a:avLst/>
          </a:prstGeom>
        </p:spPr>
        <p:txBody>
          <a:bodyPr/>
          <a:lstStyle/>
          <a:p>
            <a:pPr eaLnBrk="1" hangingPunct="1"/>
            <a:r>
              <a:rPr lang="en-US" sz="4000" b="1" dirty="0" smtClean="0">
                <a:solidFill>
                  <a:srgbClr val="FFFF00"/>
                </a:solidFill>
                <a:effectLst>
                  <a:outerShdw blurRad="38100" dist="38100" dir="2700000" algn="tl">
                    <a:srgbClr val="000000">
                      <a:alpha val="43137"/>
                    </a:srgbClr>
                  </a:outerShdw>
                </a:effectLst>
              </a:rPr>
              <a:t>Things That Help </a:t>
            </a:r>
          </a:p>
        </p:txBody>
      </p:sp>
      <p:sp>
        <p:nvSpPr>
          <p:cNvPr id="13315" name="Content Placeholder 2"/>
          <p:cNvSpPr>
            <a:spLocks noGrp="1"/>
          </p:cNvSpPr>
          <p:nvPr>
            <p:ph idx="4294967295"/>
          </p:nvPr>
        </p:nvSpPr>
        <p:spPr>
          <a:xfrm>
            <a:off x="221343" y="1752600"/>
            <a:ext cx="8686800" cy="4038600"/>
          </a:xfrm>
          <a:prstGeom prst="rect">
            <a:avLst/>
          </a:prstGeom>
        </p:spPr>
        <p:txBody>
          <a:bodyPr>
            <a:normAutofit fontScale="92500" lnSpcReduction="10000"/>
          </a:bodyPr>
          <a:lstStyle/>
          <a:p>
            <a:pPr eaLnBrk="1" hangingPunct="1"/>
            <a:r>
              <a:rPr lang="en-US" b="1" dirty="0" smtClean="0"/>
              <a:t>Protecting siblings rather than overprotecting them (they needed to be treated differently than our child with special needs)</a:t>
            </a:r>
          </a:p>
          <a:p>
            <a:pPr eaLnBrk="1" hangingPunct="1"/>
            <a:endParaRPr lang="en-US" dirty="0" smtClean="0"/>
          </a:p>
          <a:p>
            <a:pPr eaLnBrk="1" hangingPunct="1"/>
            <a:r>
              <a:rPr lang="en-US" b="1" dirty="0" smtClean="0"/>
              <a:t>Giving attention to each child </a:t>
            </a:r>
            <a:r>
              <a:rPr lang="en-US" b="1" i="1" dirty="0" smtClean="0"/>
              <a:t>before </a:t>
            </a:r>
            <a:r>
              <a:rPr lang="en-US" b="1" dirty="0" smtClean="0"/>
              <a:t>they </a:t>
            </a:r>
            <a:r>
              <a:rPr lang="en-US" b="1" i="1" dirty="0" smtClean="0"/>
              <a:t>needed </a:t>
            </a:r>
            <a:r>
              <a:rPr lang="en-US" b="1" dirty="0" smtClean="0"/>
              <a:t>it - sharing special times together doing fun things they individually enjoyed – spending quality time together as well as quantity time.  Dating your children!</a:t>
            </a:r>
          </a:p>
          <a:p>
            <a:pPr eaLnBrk="1" hangingPunct="1"/>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fade">
                                      <p:cBhvr>
                                        <p:cTn id="12"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449943" y="685800"/>
            <a:ext cx="8229600" cy="647700"/>
          </a:xfrm>
          <a:prstGeom prst="rect">
            <a:avLst/>
          </a:prstGeom>
        </p:spPr>
        <p:txBody>
          <a:bodyPr/>
          <a:lstStyle/>
          <a:p>
            <a:pPr eaLnBrk="1" hangingPunct="1"/>
            <a:r>
              <a:rPr lang="en-US" sz="4000" b="1" dirty="0" smtClean="0">
                <a:solidFill>
                  <a:srgbClr val="FFFF00"/>
                </a:solidFill>
                <a:effectLst>
                  <a:outerShdw blurRad="38100" dist="38100" dir="2700000" algn="tl">
                    <a:srgbClr val="000000">
                      <a:alpha val="43137"/>
                    </a:srgbClr>
                  </a:outerShdw>
                </a:effectLst>
              </a:rPr>
              <a:t>Things That Help </a:t>
            </a:r>
          </a:p>
        </p:txBody>
      </p:sp>
      <p:sp>
        <p:nvSpPr>
          <p:cNvPr id="13315" name="Content Placeholder 2"/>
          <p:cNvSpPr>
            <a:spLocks noGrp="1"/>
          </p:cNvSpPr>
          <p:nvPr>
            <p:ph idx="4294967295"/>
          </p:nvPr>
        </p:nvSpPr>
        <p:spPr>
          <a:xfrm>
            <a:off x="221343" y="1447800"/>
            <a:ext cx="8922657" cy="5257800"/>
          </a:xfrm>
          <a:prstGeom prst="rect">
            <a:avLst/>
          </a:prstGeom>
        </p:spPr>
        <p:txBody>
          <a:bodyPr>
            <a:noAutofit/>
          </a:bodyPr>
          <a:lstStyle/>
          <a:p>
            <a:pPr eaLnBrk="1" hangingPunct="1"/>
            <a:r>
              <a:rPr lang="en-US" sz="3000" b="1" dirty="0" smtClean="0"/>
              <a:t>Providing spiritual training, cultural opportunities, and creative outlets and experiences appropriate to their ages, abilities, gifts, talents, and interests. We supported each other in what each of us enjoyed.</a:t>
            </a:r>
          </a:p>
          <a:p>
            <a:pPr eaLnBrk="1" hangingPunct="1"/>
            <a:endParaRPr lang="en-US" sz="3000" dirty="0" smtClean="0"/>
          </a:p>
          <a:p>
            <a:pPr eaLnBrk="1" hangingPunct="1"/>
            <a:r>
              <a:rPr lang="en-US" sz="3000" b="1" dirty="0" smtClean="0"/>
              <a:t>Valuing each child as special because God made them so wonderfully individual! Recognizing they all had different and special needs.  Book recommendation: Charlie Boyd’s </a:t>
            </a:r>
            <a:r>
              <a:rPr lang="en-US" sz="3000" b="1" u="sng" dirty="0" smtClean="0"/>
              <a:t>Different Children, Different Needs</a:t>
            </a:r>
            <a:r>
              <a:rPr lang="en-US" sz="3000" b="1" dirty="0" smtClean="0"/>
              <a:t>.</a:t>
            </a:r>
            <a:endParaRPr lang="en-US" sz="3000" dirty="0" smtClean="0"/>
          </a:p>
          <a:p>
            <a:pPr eaLnBrk="1" hangingPunct="1"/>
            <a:endParaRPr lang="en-US" dirty="0" smtClean="0"/>
          </a:p>
        </p:txBody>
      </p:sp>
    </p:spTree>
    <p:extLst>
      <p:ext uri="{BB962C8B-B14F-4D97-AF65-F5344CB8AC3E}">
        <p14:creationId xmlns="" xmlns:p14="http://schemas.microsoft.com/office/powerpoint/2010/main" val="161729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fade">
                                      <p:cBhvr>
                                        <p:cTn id="12"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96925" y="818018"/>
            <a:ext cx="6589775" cy="1630248"/>
          </a:xfrm>
          <a:prstGeom prst="rect">
            <a:avLst/>
          </a:prstGeom>
        </p:spPr>
        <p:txBody>
          <a:bodyPr>
            <a:normAutofit fontScale="90000"/>
          </a:bodyPr>
          <a:lstStyle/>
          <a:p>
            <a:pPr eaLnBrk="1" hangingPunct="1">
              <a:defRPr/>
            </a:pPr>
            <a:r>
              <a:rPr lang="en-US" sz="4900" b="1" i="1" dirty="0" smtClean="0">
                <a:solidFill>
                  <a:srgbClr val="FFFF00"/>
                </a:solidFill>
                <a:effectLst>
                  <a:outerShdw blurRad="38100" dist="38100" dir="2700000" algn="tl">
                    <a:srgbClr val="000000">
                      <a:alpha val="43137"/>
                    </a:srgbClr>
                  </a:outerShdw>
                </a:effectLst>
              </a:rPr>
              <a:t>MARRIAGE MATTERS </a:t>
            </a:r>
            <a:br>
              <a:rPr lang="en-US" sz="4900" b="1" i="1" dirty="0" smtClean="0">
                <a:solidFill>
                  <a:srgbClr val="FFFF00"/>
                </a:solidFill>
                <a:effectLst>
                  <a:outerShdw blurRad="38100" dist="38100" dir="2700000" algn="tl">
                    <a:srgbClr val="000000">
                      <a:alpha val="43137"/>
                    </a:srgbClr>
                  </a:outerShdw>
                </a:effectLst>
              </a:rPr>
            </a:br>
            <a:r>
              <a:rPr lang="en-US" sz="4900" b="1" i="1" dirty="0" smtClean="0">
                <a:solidFill>
                  <a:srgbClr val="FFFF00"/>
                </a:solidFill>
                <a:effectLst>
                  <a:outerShdw blurRad="38100" dist="38100" dir="2700000" algn="tl">
                    <a:srgbClr val="000000">
                      <a:alpha val="43137"/>
                    </a:srgbClr>
                  </a:outerShdw>
                </a:effectLst>
              </a:rPr>
              <a:t>as do all relationships…</a:t>
            </a:r>
            <a:r>
              <a:rPr lang="en-US" sz="4000" b="1" dirty="0" smtClean="0">
                <a:solidFill>
                  <a:srgbClr val="FFFF00"/>
                </a:solidFill>
                <a:effectLst>
                  <a:outerShdw blurRad="38100" dist="38100" dir="2700000" algn="tl">
                    <a:srgbClr val="000000">
                      <a:alpha val="43137"/>
                    </a:srgbClr>
                  </a:outerShdw>
                </a:effectLst>
              </a:rPr>
              <a:t/>
            </a:r>
            <a:br>
              <a:rPr lang="en-US" sz="4000" b="1" dirty="0" smtClean="0">
                <a:solidFill>
                  <a:srgbClr val="FFFF00"/>
                </a:solidFill>
                <a:effectLst>
                  <a:outerShdw blurRad="38100" dist="38100" dir="2700000" algn="tl">
                    <a:srgbClr val="000000">
                      <a:alpha val="43137"/>
                    </a:srgbClr>
                  </a:outerShdw>
                </a:effectLst>
              </a:rPr>
            </a:br>
            <a:endParaRPr lang="en-US" sz="4000" b="1" dirty="0" smtClean="0">
              <a:solidFill>
                <a:srgbClr val="FFFF00"/>
              </a:solidFill>
              <a:effectLst>
                <a:outerShdw blurRad="38100" dist="38100" dir="2700000" algn="tl">
                  <a:srgbClr val="000000">
                    <a:alpha val="43137"/>
                  </a:srgbClr>
                </a:outerShdw>
              </a:effectLst>
            </a:endParaRPr>
          </a:p>
        </p:txBody>
      </p:sp>
      <p:sp>
        <p:nvSpPr>
          <p:cNvPr id="3075" name="Content Placeholder 2"/>
          <p:cNvSpPr>
            <a:spLocks noGrp="1"/>
          </p:cNvSpPr>
          <p:nvPr>
            <p:ph idx="4294967295"/>
          </p:nvPr>
        </p:nvSpPr>
        <p:spPr>
          <a:xfrm>
            <a:off x="762000" y="2286000"/>
            <a:ext cx="7772400" cy="1752600"/>
          </a:xfrm>
          <a:prstGeom prst="rect">
            <a:avLst/>
          </a:prstGeom>
        </p:spPr>
        <p:txBody>
          <a:bodyPr>
            <a:normAutofit fontScale="92500" lnSpcReduction="10000"/>
          </a:bodyPr>
          <a:lstStyle/>
          <a:p>
            <a:pPr eaLnBrk="1" hangingPunct="1">
              <a:lnSpc>
                <a:spcPct val="80000"/>
              </a:lnSpc>
            </a:pPr>
            <a:endParaRPr lang="en-US" sz="2700" b="1" dirty="0" smtClean="0"/>
          </a:p>
          <a:p>
            <a:pPr marL="0" indent="0" eaLnBrk="1" hangingPunct="1">
              <a:lnSpc>
                <a:spcPct val="80000"/>
              </a:lnSpc>
              <a:buNone/>
            </a:pPr>
            <a:r>
              <a:rPr lang="en-US" sz="3900" b="1" dirty="0" smtClean="0"/>
              <a:t>Imagine a family of five lying side by side on the waterbed.   If one person moves the whole family feels it.</a:t>
            </a:r>
          </a:p>
          <a:p>
            <a:pPr eaLnBrk="1" hangingPunct="1">
              <a:lnSpc>
                <a:spcPct val="80000"/>
              </a:lnSpc>
            </a:pPr>
            <a:endParaRPr lang="en-US" sz="2700" dirty="0" smtClean="0"/>
          </a:p>
          <a:p>
            <a:pPr eaLnBrk="1" hangingPunct="1">
              <a:lnSpc>
                <a:spcPct val="80000"/>
              </a:lnSpc>
            </a:pPr>
            <a:endParaRPr lang="en-US" sz="2700" dirty="0" smtClean="0"/>
          </a:p>
        </p:txBody>
      </p:sp>
      <p:sp>
        <p:nvSpPr>
          <p:cNvPr id="3" name="TextBox 2"/>
          <p:cNvSpPr txBox="1"/>
          <p:nvPr/>
        </p:nvSpPr>
        <p:spPr>
          <a:xfrm>
            <a:off x="739254" y="4575294"/>
            <a:ext cx="8229600" cy="1200329"/>
          </a:xfrm>
          <a:prstGeom prst="rect">
            <a:avLst/>
          </a:prstGeom>
          <a:noFill/>
        </p:spPr>
        <p:txBody>
          <a:bodyPr wrap="square" rtlCol="0">
            <a:spAutoFit/>
          </a:bodyPr>
          <a:lstStyle/>
          <a:p>
            <a:r>
              <a:rPr lang="en-US" sz="3600" b="1" dirty="0">
                <a:latin typeface="Calibri" panose="020F0502020204030204" pitchFamily="34" charset="0"/>
              </a:rPr>
              <a:t>"If there's a special needs person in your life, that bed can really get moving."</a:t>
            </a:r>
            <a:endParaRPr lang="en-US" sz="3600" dirty="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5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20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143" y="1009650"/>
            <a:ext cx="8534400" cy="5724644"/>
          </a:xfrm>
          <a:prstGeom prst="rect">
            <a:avLst/>
          </a:prstGeom>
        </p:spPr>
        <p:txBody>
          <a:bodyPr>
            <a:spAutoFit/>
          </a:bodyPr>
          <a:lstStyle/>
          <a:p>
            <a:pPr>
              <a:defRPr/>
            </a:pPr>
            <a:endParaRPr lang="en-US" dirty="0"/>
          </a:p>
          <a:p>
            <a:pPr>
              <a:buFont typeface="Arial" pitchFamily="34" charset="0"/>
              <a:buChar char="•"/>
              <a:defRPr/>
            </a:pPr>
            <a:r>
              <a:rPr lang="en-US" sz="3000" b="1" dirty="0">
                <a:latin typeface="+mn-lt"/>
              </a:rPr>
              <a:t>Being proud of each one where they put forth effort – whether they excelled or not.</a:t>
            </a:r>
          </a:p>
          <a:p>
            <a:pPr>
              <a:buFont typeface="Arial" pitchFamily="34" charset="0"/>
              <a:buChar char="•"/>
              <a:defRPr/>
            </a:pPr>
            <a:endParaRPr lang="en-US" sz="1400" b="1" dirty="0">
              <a:latin typeface="+mn-lt"/>
            </a:endParaRPr>
          </a:p>
          <a:p>
            <a:pPr>
              <a:buFont typeface="Arial" pitchFamily="34" charset="0"/>
              <a:buChar char="•"/>
              <a:defRPr/>
            </a:pPr>
            <a:r>
              <a:rPr lang="en-US" sz="3000" b="1" dirty="0" smtClean="0">
                <a:latin typeface="+mn-lt"/>
              </a:rPr>
              <a:t>Not </a:t>
            </a:r>
            <a:r>
              <a:rPr lang="en-US" sz="3000" b="1" dirty="0">
                <a:latin typeface="+mn-lt"/>
              </a:rPr>
              <a:t>comparing!</a:t>
            </a:r>
          </a:p>
          <a:p>
            <a:pPr>
              <a:buFont typeface="Arial" pitchFamily="34" charset="0"/>
              <a:buChar char="•"/>
              <a:defRPr/>
            </a:pPr>
            <a:endParaRPr lang="en-US" sz="1400" dirty="0">
              <a:latin typeface="+mn-lt"/>
            </a:endParaRPr>
          </a:p>
          <a:p>
            <a:pPr>
              <a:buFont typeface="Arial" pitchFamily="34" charset="0"/>
              <a:buChar char="•"/>
              <a:defRPr/>
            </a:pPr>
            <a:r>
              <a:rPr lang="en-US" sz="3000" b="1" dirty="0">
                <a:latin typeface="+mn-lt"/>
              </a:rPr>
              <a:t>Helping the children understand that the different seasons of life have different needs and the importance of adjusting to them. The special needs child won’t necessarily understand this, but what a valuable lesson for the rest of us! (For example: bike riding as a family lasted only as long the child could fit in the adaptive bike trailer we had.)</a:t>
            </a:r>
            <a:endParaRPr lang="en-US" sz="3000" dirty="0">
              <a:latin typeface="+mn-lt"/>
            </a:endParaRPr>
          </a:p>
          <a:p>
            <a:pPr>
              <a:defRPr/>
            </a:pPr>
            <a:endParaRPr lang="en-US" sz="2000" dirty="0">
              <a:latin typeface="Cambria" pitchFamily="18" charset="0"/>
            </a:endParaRPr>
          </a:p>
        </p:txBody>
      </p:sp>
      <p:sp>
        <p:nvSpPr>
          <p:cNvPr id="4" name="Title 1"/>
          <p:cNvSpPr txBox="1">
            <a:spLocks/>
          </p:cNvSpPr>
          <p:nvPr/>
        </p:nvSpPr>
        <p:spPr>
          <a:xfrm>
            <a:off x="449943" y="685800"/>
            <a:ext cx="8229600" cy="6477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4000" b="1" dirty="0" smtClean="0">
                <a:solidFill>
                  <a:srgbClr val="FFFF00"/>
                </a:solidFill>
                <a:effectLst>
                  <a:outerShdw blurRad="38100" dist="38100" dir="2700000" algn="tl">
                    <a:srgbClr val="000000">
                      <a:alpha val="43137"/>
                    </a:srgbClr>
                  </a:outerShdw>
                </a:effectLst>
              </a:rPr>
              <a:t>Things That Help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1172" y="1676400"/>
            <a:ext cx="8534400" cy="3046988"/>
          </a:xfrm>
          <a:prstGeom prst="rect">
            <a:avLst/>
          </a:prstGeom>
        </p:spPr>
        <p:txBody>
          <a:bodyPr>
            <a:spAutoFit/>
          </a:bodyPr>
          <a:lstStyle/>
          <a:p>
            <a:pPr>
              <a:defRPr/>
            </a:pPr>
            <a:endParaRPr lang="en-US" sz="2000" b="1" dirty="0">
              <a:latin typeface="+mn-lt"/>
            </a:endParaRPr>
          </a:p>
          <a:p>
            <a:pPr>
              <a:buFont typeface="Arial" pitchFamily="34" charset="0"/>
              <a:buChar char="•"/>
              <a:defRPr/>
            </a:pPr>
            <a:r>
              <a:rPr lang="en-US" sz="3600" b="1" dirty="0" smtClean="0">
                <a:latin typeface="+mn-lt"/>
              </a:rPr>
              <a:t>Teaching </a:t>
            </a:r>
            <a:r>
              <a:rPr lang="en-US" sz="3600" b="1" dirty="0">
                <a:latin typeface="+mn-lt"/>
              </a:rPr>
              <a:t>them that while life isn’t always fair, God gives us what we need most, and the help to handle it. Psalm 138:8, “God will accomplish what concerns me.”</a:t>
            </a:r>
          </a:p>
          <a:p>
            <a:pPr>
              <a:buFont typeface="Arial" pitchFamily="34" charset="0"/>
              <a:buChar char="•"/>
              <a:defRPr/>
            </a:pPr>
            <a:endParaRPr lang="en-US" sz="2800" dirty="0" smtClean="0">
              <a:latin typeface="+mn-lt"/>
            </a:endParaRPr>
          </a:p>
        </p:txBody>
      </p:sp>
      <p:sp>
        <p:nvSpPr>
          <p:cNvPr id="4" name="Title 1"/>
          <p:cNvSpPr txBox="1">
            <a:spLocks/>
          </p:cNvSpPr>
          <p:nvPr/>
        </p:nvSpPr>
        <p:spPr>
          <a:xfrm>
            <a:off x="228600" y="993321"/>
            <a:ext cx="8229600" cy="6477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4000" b="1" dirty="0" smtClean="0">
                <a:solidFill>
                  <a:srgbClr val="FFFF00"/>
                </a:solidFill>
                <a:effectLst>
                  <a:outerShdw blurRad="38100" dist="38100" dir="2700000" algn="tl">
                    <a:srgbClr val="000000">
                      <a:alpha val="43137"/>
                    </a:srgbClr>
                  </a:outerShdw>
                </a:effectLst>
              </a:rPr>
              <a:t>Things That Help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55913"/>
            <a:ext cx="8534400" cy="5309146"/>
          </a:xfrm>
          <a:prstGeom prst="rect">
            <a:avLst/>
          </a:prstGeom>
        </p:spPr>
        <p:txBody>
          <a:bodyPr>
            <a:spAutoFit/>
          </a:bodyPr>
          <a:lstStyle/>
          <a:p>
            <a:pPr>
              <a:defRPr/>
            </a:pPr>
            <a:endParaRPr lang="en-US" sz="2000" b="1" dirty="0">
              <a:latin typeface="+mn-lt"/>
            </a:endParaRPr>
          </a:p>
          <a:p>
            <a:pPr>
              <a:buFont typeface="Arial" pitchFamily="34" charset="0"/>
              <a:buChar char="•"/>
              <a:defRPr/>
            </a:pPr>
            <a:r>
              <a:rPr lang="en-US" sz="2800" b="1" dirty="0" smtClean="0">
                <a:latin typeface="+mn-lt"/>
              </a:rPr>
              <a:t>Respecting </a:t>
            </a:r>
            <a:r>
              <a:rPr lang="en-US" sz="2800" b="1" dirty="0">
                <a:latin typeface="+mn-lt"/>
              </a:rPr>
              <a:t>our other children’s individual social lives - training them to know how to care for the one with special needs, but never expecting it to be “their job”. Getting a caretaker or paying them gave them freedom and responsibility without feeling taken advantage of. It required flexibility and discernment to achieve the outcome we desired, but as we respected their young lives, they became helpful and compassionate woman who love Joey, and ones who have offered to care for him someday.</a:t>
            </a:r>
          </a:p>
          <a:p>
            <a:pPr>
              <a:buFont typeface="Arial" pitchFamily="34" charset="0"/>
              <a:buChar char="•"/>
              <a:defRPr/>
            </a:pPr>
            <a:endParaRPr lang="en-US" sz="1100" b="1" dirty="0">
              <a:latin typeface="+mn-lt"/>
            </a:endParaRPr>
          </a:p>
          <a:p>
            <a:pPr>
              <a:buFont typeface="Arial" pitchFamily="34" charset="0"/>
              <a:buChar char="•"/>
              <a:defRPr/>
            </a:pPr>
            <a:r>
              <a:rPr lang="en-US" sz="2800" b="1" dirty="0" smtClean="0">
                <a:latin typeface="+mn-lt"/>
              </a:rPr>
              <a:t>Time </a:t>
            </a:r>
            <a:r>
              <a:rPr lang="en-US" sz="2800" b="1" dirty="0">
                <a:latin typeface="+mn-lt"/>
              </a:rPr>
              <a:t>– one on one and family time.</a:t>
            </a:r>
            <a:endParaRPr lang="en-US" sz="2800" dirty="0">
              <a:latin typeface="+mn-lt"/>
            </a:endParaRPr>
          </a:p>
        </p:txBody>
      </p:sp>
      <p:sp>
        <p:nvSpPr>
          <p:cNvPr id="4" name="Title 1"/>
          <p:cNvSpPr txBox="1">
            <a:spLocks/>
          </p:cNvSpPr>
          <p:nvPr/>
        </p:nvSpPr>
        <p:spPr>
          <a:xfrm>
            <a:off x="228600" y="669471"/>
            <a:ext cx="8229600" cy="6477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b="1" dirty="0" smtClean="0">
                <a:solidFill>
                  <a:srgbClr val="FFFF00"/>
                </a:solidFill>
                <a:effectLst>
                  <a:outerShdw blurRad="38100" dist="38100" dir="2700000" algn="tl">
                    <a:srgbClr val="000000">
                      <a:alpha val="43137"/>
                    </a:srgbClr>
                  </a:outerShdw>
                </a:effectLst>
              </a:rPr>
              <a:t>Things That Help </a:t>
            </a:r>
          </a:p>
        </p:txBody>
      </p:sp>
    </p:spTree>
    <p:extLst>
      <p:ext uri="{BB962C8B-B14F-4D97-AF65-F5344CB8AC3E}">
        <p14:creationId xmlns="" xmlns:p14="http://schemas.microsoft.com/office/powerpoint/2010/main" val="1178756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71500" y="838200"/>
            <a:ext cx="8229600" cy="1143000"/>
          </a:xfrm>
          <a:prstGeom prst="rect">
            <a:avLst/>
          </a:prstGeom>
        </p:spPr>
        <p:txBody>
          <a:bodyPr>
            <a:normAutofit fontScale="90000"/>
          </a:bodyPr>
          <a:lstStyle/>
          <a:p>
            <a:pPr eaLnBrk="1" hangingPunct="1">
              <a:defRPr/>
            </a:pPr>
            <a:r>
              <a:rPr lang="en-US" sz="3600" b="1" u="sng" dirty="0" smtClean="0">
                <a:solidFill>
                  <a:srgbClr val="FFFF00"/>
                </a:solidFill>
                <a:effectLst>
                  <a:outerShdw blurRad="38100" dist="38100" dir="2700000" algn="tl">
                    <a:srgbClr val="000000">
                      <a:alpha val="43137"/>
                    </a:srgbClr>
                  </a:outerShdw>
                </a:effectLst>
              </a:rPr>
              <a:t>RULES FOR ALL FAMILY MEMBERS</a:t>
            </a:r>
            <a:r>
              <a:rPr lang="en-US" sz="3600" b="1" dirty="0" smtClean="0">
                <a:solidFill>
                  <a:srgbClr val="FFFF00"/>
                </a:solidFill>
                <a:effectLst>
                  <a:outerShdw blurRad="38100" dist="38100" dir="2700000" algn="tl">
                    <a:srgbClr val="000000">
                      <a:alpha val="43137"/>
                    </a:srgbClr>
                  </a:outerShdw>
                </a:effectLst>
              </a:rPr>
              <a:t>:</a:t>
            </a:r>
            <a:r>
              <a:rPr lang="en-US" sz="4000" b="1" dirty="0" smtClean="0">
                <a:solidFill>
                  <a:srgbClr val="FFFF00"/>
                </a:solidFill>
                <a:effectLst>
                  <a:outerShdw blurRad="38100" dist="38100" dir="2700000" algn="tl">
                    <a:srgbClr val="000000">
                      <a:alpha val="43137"/>
                    </a:srgbClr>
                  </a:outerShdw>
                </a:effectLst>
              </a:rPr>
              <a:t/>
            </a:r>
            <a:br>
              <a:rPr lang="en-US" sz="4000" b="1" dirty="0" smtClean="0">
                <a:solidFill>
                  <a:srgbClr val="FFFF00"/>
                </a:solidFill>
                <a:effectLst>
                  <a:outerShdw blurRad="38100" dist="38100" dir="2700000" algn="tl">
                    <a:srgbClr val="000000">
                      <a:alpha val="43137"/>
                    </a:srgbClr>
                  </a:outerShdw>
                </a:effectLst>
              </a:rPr>
            </a:br>
            <a:endParaRPr lang="en-US" sz="4000" b="1" dirty="0" smtClean="0">
              <a:solidFill>
                <a:srgbClr val="FFFF00"/>
              </a:solidFill>
              <a:effectLst>
                <a:outerShdw blurRad="38100" dist="38100" dir="2700000" algn="tl">
                  <a:srgbClr val="000000">
                    <a:alpha val="43137"/>
                  </a:srgbClr>
                </a:outerShdw>
              </a:effectLst>
            </a:endParaRPr>
          </a:p>
        </p:txBody>
      </p:sp>
      <p:sp>
        <p:nvSpPr>
          <p:cNvPr id="16387" name="Content Placeholder 2"/>
          <p:cNvSpPr>
            <a:spLocks noGrp="1"/>
          </p:cNvSpPr>
          <p:nvPr>
            <p:ph idx="4294967295"/>
          </p:nvPr>
        </p:nvSpPr>
        <p:spPr>
          <a:xfrm>
            <a:off x="152400" y="1295400"/>
            <a:ext cx="8648700" cy="4876800"/>
          </a:xfrm>
          <a:prstGeom prst="rect">
            <a:avLst/>
          </a:prstGeom>
        </p:spPr>
        <p:txBody>
          <a:bodyPr>
            <a:normAutofit fontScale="92500" lnSpcReduction="10000"/>
          </a:bodyPr>
          <a:lstStyle/>
          <a:p>
            <a:pPr eaLnBrk="1" hangingPunct="1">
              <a:lnSpc>
                <a:spcPct val="80000"/>
              </a:lnSpc>
              <a:buFont typeface="Arial" charset="0"/>
              <a:buNone/>
            </a:pPr>
            <a:r>
              <a:rPr lang="en-US" sz="1300" b="1" dirty="0" smtClean="0"/>
              <a:t> </a:t>
            </a:r>
            <a:endParaRPr lang="en-US" sz="1800" dirty="0" smtClean="0"/>
          </a:p>
          <a:p>
            <a:pPr eaLnBrk="1" hangingPunct="1">
              <a:lnSpc>
                <a:spcPct val="80000"/>
              </a:lnSpc>
            </a:pPr>
            <a:endParaRPr lang="en-US" sz="2000" b="1" dirty="0" smtClean="0"/>
          </a:p>
          <a:p>
            <a:pPr eaLnBrk="1" hangingPunct="1">
              <a:lnSpc>
                <a:spcPct val="80000"/>
              </a:lnSpc>
            </a:pPr>
            <a:r>
              <a:rPr lang="en-US" b="1" dirty="0" smtClean="0"/>
              <a:t>Golden Rule in Matthew 7:12, “Therefore, whatever you want others to do for you, do so for them” and Mark 12:31, “You shall love your neighbor as yourself. There is no other commandment greater than these.”</a:t>
            </a:r>
            <a:endParaRPr lang="en-US" dirty="0" smtClean="0"/>
          </a:p>
          <a:p>
            <a:pPr eaLnBrk="1" hangingPunct="1">
              <a:lnSpc>
                <a:spcPct val="80000"/>
              </a:lnSpc>
            </a:pPr>
            <a:r>
              <a:rPr lang="en-US" b="1" dirty="0" smtClean="0"/>
              <a:t>Treat each other kindly. We all have value (I Corinthians 10:24, Romans 15:2, Philippians 2:3, 4).</a:t>
            </a:r>
            <a:endParaRPr lang="en-US" dirty="0" smtClean="0"/>
          </a:p>
          <a:p>
            <a:pPr eaLnBrk="1" hangingPunct="1">
              <a:lnSpc>
                <a:spcPct val="80000"/>
              </a:lnSpc>
            </a:pPr>
            <a:r>
              <a:rPr lang="en-US" b="1" dirty="0" smtClean="0"/>
              <a:t>Work as TEAM (Together Each Accomplishes More) </a:t>
            </a:r>
            <a:endParaRPr lang="en-US" dirty="0" smtClean="0"/>
          </a:p>
          <a:p>
            <a:pPr eaLnBrk="1" hangingPunct="1">
              <a:lnSpc>
                <a:spcPct val="80000"/>
              </a:lnSpc>
            </a:pPr>
            <a:r>
              <a:rPr lang="en-US" b="1" dirty="0" smtClean="0"/>
              <a:t>Talk nicely to each other. Yelling, calling names, and belittling do not constitute kindness. Don’t start trouble. You’ll find what you’re looking for.  </a:t>
            </a:r>
            <a:endParaRPr lang="en-US" dirty="0" smtClean="0"/>
          </a:p>
          <a:p>
            <a:pPr eaLnBrk="1" hangingPunct="1">
              <a:lnSpc>
                <a:spcPct val="80000"/>
              </a:lnSpc>
            </a:pPr>
            <a:endParaRPr 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Effect transition="in" filter="fade">
                                      <p:cBhvr>
                                        <p:cTn id="7" dur="500"/>
                                        <p:tgtEl>
                                          <p:spTgt spid="1638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3" end="3"/>
                                            </p:txEl>
                                          </p:spTgt>
                                        </p:tgtEl>
                                        <p:attrNameLst>
                                          <p:attrName>style.visibility</p:attrName>
                                        </p:attrNameLst>
                                      </p:cBhvr>
                                      <p:to>
                                        <p:strVal val="visible"/>
                                      </p:to>
                                    </p:set>
                                    <p:animEffect transition="in" filter="fade">
                                      <p:cBhvr>
                                        <p:cTn id="12" dur="500"/>
                                        <p:tgtEl>
                                          <p:spTgt spid="1638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animEffect transition="in" filter="fade">
                                      <p:cBhvr>
                                        <p:cTn id="17" dur="500"/>
                                        <p:tgtEl>
                                          <p:spTgt spid="1638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387">
                                            <p:txEl>
                                              <p:pRg st="5" end="5"/>
                                            </p:txEl>
                                          </p:spTgt>
                                        </p:tgtEl>
                                        <p:attrNameLst>
                                          <p:attrName>style.visibility</p:attrName>
                                        </p:attrNameLst>
                                      </p:cBhvr>
                                      <p:to>
                                        <p:strVal val="visible"/>
                                      </p:to>
                                    </p:set>
                                    <p:animEffect transition="in" filter="fade">
                                      <p:cBhvr>
                                        <p:cTn id="22" dur="5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4788" y="1028700"/>
            <a:ext cx="8229600" cy="1143000"/>
          </a:xfrm>
          <a:prstGeom prst="rect">
            <a:avLst/>
          </a:prstGeom>
        </p:spPr>
        <p:txBody>
          <a:bodyPr>
            <a:normAutofit fontScale="90000"/>
          </a:bodyPr>
          <a:lstStyle/>
          <a:p>
            <a:pPr eaLnBrk="1" hangingPunct="1">
              <a:defRPr/>
            </a:pPr>
            <a:r>
              <a:rPr lang="en-US" sz="3600" b="1" u="sng" dirty="0" smtClean="0">
                <a:solidFill>
                  <a:srgbClr val="FFFF00"/>
                </a:solidFill>
                <a:effectLst>
                  <a:outerShdw blurRad="38100" dist="38100" dir="2700000" algn="tl">
                    <a:srgbClr val="000000">
                      <a:alpha val="43137"/>
                    </a:srgbClr>
                  </a:outerShdw>
                </a:effectLst>
              </a:rPr>
              <a:t>RULES FOR ALL FAMILY MEMBERS</a:t>
            </a:r>
            <a:r>
              <a:rPr lang="en-US" sz="3600" b="1" dirty="0" smtClean="0">
                <a:solidFill>
                  <a:srgbClr val="FFFF00"/>
                </a:solidFill>
                <a:effectLst>
                  <a:outerShdw blurRad="38100" dist="38100" dir="2700000" algn="tl">
                    <a:srgbClr val="000000">
                      <a:alpha val="43137"/>
                    </a:srgbClr>
                  </a:outerShdw>
                </a:effectLst>
              </a:rPr>
              <a:t>:</a:t>
            </a:r>
            <a:r>
              <a:rPr lang="en-US" sz="4000" b="1" dirty="0" smtClean="0">
                <a:solidFill>
                  <a:srgbClr val="FFFF00"/>
                </a:solidFill>
                <a:effectLst>
                  <a:outerShdw blurRad="38100" dist="38100" dir="2700000" algn="tl">
                    <a:srgbClr val="000000">
                      <a:alpha val="43137"/>
                    </a:srgbClr>
                  </a:outerShdw>
                </a:effectLst>
              </a:rPr>
              <a:t/>
            </a:r>
            <a:br>
              <a:rPr lang="en-US" sz="4000" b="1" dirty="0" smtClean="0">
                <a:solidFill>
                  <a:srgbClr val="FFFF00"/>
                </a:solidFill>
                <a:effectLst>
                  <a:outerShdw blurRad="38100" dist="38100" dir="2700000" algn="tl">
                    <a:srgbClr val="000000">
                      <a:alpha val="43137"/>
                    </a:srgbClr>
                  </a:outerShdw>
                </a:effectLst>
              </a:rPr>
            </a:br>
            <a:endParaRPr lang="en-US" sz="4000" b="1" dirty="0" smtClean="0">
              <a:solidFill>
                <a:srgbClr val="FFFF00"/>
              </a:solidFill>
              <a:effectLst>
                <a:outerShdw blurRad="38100" dist="38100" dir="2700000" algn="tl">
                  <a:srgbClr val="000000">
                    <a:alpha val="43137"/>
                  </a:srgbClr>
                </a:outerShdw>
              </a:effectLst>
            </a:endParaRPr>
          </a:p>
        </p:txBody>
      </p:sp>
      <p:sp>
        <p:nvSpPr>
          <p:cNvPr id="16387" name="Content Placeholder 2"/>
          <p:cNvSpPr>
            <a:spLocks noGrp="1"/>
          </p:cNvSpPr>
          <p:nvPr>
            <p:ph idx="4294967295"/>
          </p:nvPr>
        </p:nvSpPr>
        <p:spPr>
          <a:xfrm>
            <a:off x="423902" y="1981200"/>
            <a:ext cx="8415298" cy="3962400"/>
          </a:xfrm>
          <a:prstGeom prst="rect">
            <a:avLst/>
          </a:prstGeom>
        </p:spPr>
        <p:txBody>
          <a:bodyPr>
            <a:normAutofit fontScale="92500" lnSpcReduction="10000"/>
          </a:bodyPr>
          <a:lstStyle/>
          <a:p>
            <a:pPr eaLnBrk="1" hangingPunct="1">
              <a:lnSpc>
                <a:spcPct val="80000"/>
              </a:lnSpc>
              <a:buFont typeface="Arial" charset="0"/>
              <a:buNone/>
            </a:pPr>
            <a:r>
              <a:rPr lang="en-US" sz="1300" b="1" dirty="0" smtClean="0"/>
              <a:t> </a:t>
            </a:r>
            <a:endParaRPr lang="en-US" sz="1800" dirty="0" smtClean="0"/>
          </a:p>
          <a:p>
            <a:pPr eaLnBrk="1" hangingPunct="1">
              <a:lnSpc>
                <a:spcPct val="80000"/>
              </a:lnSpc>
            </a:pPr>
            <a:r>
              <a:rPr lang="en-US" b="1" dirty="0" smtClean="0"/>
              <a:t>Be fair. Don’t play favorites. </a:t>
            </a:r>
            <a:endParaRPr lang="en-US" dirty="0" smtClean="0"/>
          </a:p>
          <a:p>
            <a:pPr eaLnBrk="1" hangingPunct="1">
              <a:lnSpc>
                <a:spcPct val="80000"/>
              </a:lnSpc>
            </a:pPr>
            <a:r>
              <a:rPr lang="en-US" b="1" dirty="0" smtClean="0"/>
              <a:t>Keep your word. Let your “yes be yes” and your “no be no.” Work together, helping each other whenever possible.</a:t>
            </a:r>
            <a:endParaRPr lang="en-US" dirty="0" smtClean="0"/>
          </a:p>
          <a:p>
            <a:pPr eaLnBrk="1" hangingPunct="1">
              <a:lnSpc>
                <a:spcPct val="80000"/>
              </a:lnSpc>
            </a:pPr>
            <a:r>
              <a:rPr lang="en-US" b="1" dirty="0" smtClean="0"/>
              <a:t>Never exclude others.</a:t>
            </a:r>
            <a:endParaRPr lang="en-US" dirty="0" smtClean="0"/>
          </a:p>
          <a:p>
            <a:pPr eaLnBrk="1" hangingPunct="1">
              <a:lnSpc>
                <a:spcPct val="80000"/>
              </a:lnSpc>
            </a:pPr>
            <a:r>
              <a:rPr lang="en-US" b="1" dirty="0" smtClean="0"/>
              <a:t>Even when you are tired of listening to your loved one repeat herself or himself for the hundredth (or more) time or she or he has misbehaved or embarrassed you once again, be patient and love the individual through the challenges.</a:t>
            </a:r>
            <a:endParaRPr lang="en-US" dirty="0" smtClean="0"/>
          </a:p>
          <a:p>
            <a:pPr eaLnBrk="1" hangingPunct="1">
              <a:lnSpc>
                <a:spcPct val="80000"/>
              </a:lnSpc>
            </a:pPr>
            <a:endParaRPr lang="en-US" sz="1800" dirty="0" smtClean="0"/>
          </a:p>
        </p:txBody>
      </p:sp>
    </p:spTree>
    <p:extLst>
      <p:ext uri="{BB962C8B-B14F-4D97-AF65-F5344CB8AC3E}">
        <p14:creationId xmlns="" xmlns:p14="http://schemas.microsoft.com/office/powerpoint/2010/main" val="93244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fade">
                                      <p:cBhvr>
                                        <p:cTn id="7" dur="500"/>
                                        <p:tgtEl>
                                          <p:spTgt spid="163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fade">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Effect transition="in" filter="fade">
                                      <p:cBhvr>
                                        <p:cTn id="17" dur="500"/>
                                        <p:tgtEl>
                                          <p:spTgt spid="163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387">
                                            <p:txEl>
                                              <p:pRg st="4" end="4"/>
                                            </p:txEl>
                                          </p:spTgt>
                                        </p:tgtEl>
                                        <p:attrNameLst>
                                          <p:attrName>style.visibility</p:attrName>
                                        </p:attrNameLst>
                                      </p:cBhvr>
                                      <p:to>
                                        <p:strVal val="visible"/>
                                      </p:to>
                                    </p:set>
                                    <p:animEffect transition="in" filter="fade">
                                      <p:cBhvr>
                                        <p:cTn id="22"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4294967295"/>
          </p:nvPr>
        </p:nvSpPr>
        <p:spPr>
          <a:xfrm>
            <a:off x="457200" y="685800"/>
            <a:ext cx="8229600" cy="5029200"/>
          </a:xfrm>
          <a:prstGeom prst="rect">
            <a:avLst/>
          </a:prstGeom>
        </p:spPr>
        <p:txBody>
          <a:bodyPr>
            <a:normAutofit lnSpcReduction="10000"/>
          </a:bodyPr>
          <a:lstStyle/>
          <a:p>
            <a:pPr eaLnBrk="1" hangingPunct="1">
              <a:lnSpc>
                <a:spcPct val="90000"/>
              </a:lnSpc>
            </a:pPr>
            <a:endParaRPr lang="en-US" sz="2700" dirty="0" smtClean="0"/>
          </a:p>
          <a:p>
            <a:pPr eaLnBrk="1" hangingPunct="1">
              <a:lnSpc>
                <a:spcPct val="90000"/>
              </a:lnSpc>
            </a:pPr>
            <a:r>
              <a:rPr lang="en-US" sz="3000" b="1" u="sng" dirty="0" smtClean="0">
                <a:solidFill>
                  <a:srgbClr val="FFFF00"/>
                </a:solidFill>
                <a:effectLst>
                  <a:outerShdw blurRad="38100" dist="38100" dir="2700000" algn="tl">
                    <a:srgbClr val="000000">
                      <a:alpha val="43137"/>
                    </a:srgbClr>
                  </a:outerShdw>
                </a:effectLst>
              </a:rPr>
              <a:t>Family Meetings</a:t>
            </a:r>
            <a:r>
              <a:rPr lang="en-US" sz="3000" b="1" dirty="0" smtClean="0">
                <a:solidFill>
                  <a:srgbClr val="FFFF00"/>
                </a:solidFill>
                <a:effectLst>
                  <a:outerShdw blurRad="38100" dist="38100" dir="2700000" algn="tl">
                    <a:srgbClr val="000000">
                      <a:alpha val="43137"/>
                    </a:srgbClr>
                  </a:outerShdw>
                </a:effectLst>
              </a:rPr>
              <a:t> </a:t>
            </a:r>
            <a:r>
              <a:rPr lang="en-US" sz="3000" b="1" dirty="0" smtClean="0"/>
              <a:t>– to discuss all aspects of your family life. Always ask the question, “Are we spending enough time with you?” </a:t>
            </a:r>
            <a:endParaRPr lang="en-US" sz="3000" dirty="0" smtClean="0"/>
          </a:p>
          <a:p>
            <a:pPr eaLnBrk="1" hangingPunct="1">
              <a:lnSpc>
                <a:spcPct val="90000"/>
              </a:lnSpc>
              <a:buFont typeface="Arial" charset="0"/>
              <a:buNone/>
            </a:pPr>
            <a:r>
              <a:rPr lang="en-US" sz="3000" b="1" dirty="0" smtClean="0"/>
              <a:t> </a:t>
            </a:r>
            <a:endParaRPr lang="en-US" sz="3000" b="1" u="sng" dirty="0" smtClean="0"/>
          </a:p>
          <a:p>
            <a:pPr eaLnBrk="1" hangingPunct="1">
              <a:lnSpc>
                <a:spcPct val="90000"/>
              </a:lnSpc>
            </a:pPr>
            <a:r>
              <a:rPr lang="en-US" sz="3000" b="1" u="sng" dirty="0" smtClean="0">
                <a:solidFill>
                  <a:srgbClr val="FFFF00"/>
                </a:solidFill>
                <a:effectLst>
                  <a:outerShdw blurRad="38100" dist="38100" dir="2700000" algn="tl">
                    <a:srgbClr val="000000">
                      <a:alpha val="43137"/>
                    </a:srgbClr>
                  </a:outerShdw>
                </a:effectLst>
              </a:rPr>
              <a:t>Family Roles and Responsibilities</a:t>
            </a:r>
            <a:r>
              <a:rPr lang="en-US" sz="3000" b="1" dirty="0" smtClean="0">
                <a:effectLst>
                  <a:outerShdw blurRad="38100" dist="38100" dir="2700000" algn="tl">
                    <a:srgbClr val="000000">
                      <a:alpha val="43137"/>
                    </a:srgbClr>
                  </a:outerShdw>
                </a:effectLst>
              </a:rPr>
              <a:t> </a:t>
            </a:r>
            <a:r>
              <a:rPr lang="en-US" sz="3000" b="1" dirty="0" smtClean="0"/>
              <a:t>– so everyone is on the same page.  Write out everyone’s roles.</a:t>
            </a:r>
            <a:endParaRPr lang="en-US" sz="3000" dirty="0" smtClean="0"/>
          </a:p>
          <a:p>
            <a:pPr eaLnBrk="1" hangingPunct="1">
              <a:lnSpc>
                <a:spcPct val="90000"/>
              </a:lnSpc>
              <a:buFont typeface="Arial" charset="0"/>
              <a:buNone/>
            </a:pPr>
            <a:r>
              <a:rPr lang="en-US" sz="3000" b="1" dirty="0" smtClean="0"/>
              <a:t> </a:t>
            </a:r>
            <a:endParaRPr lang="en-US" sz="3000" dirty="0" smtClean="0"/>
          </a:p>
          <a:p>
            <a:pPr eaLnBrk="1" hangingPunct="1">
              <a:lnSpc>
                <a:spcPct val="90000"/>
              </a:lnSpc>
            </a:pPr>
            <a:r>
              <a:rPr lang="en-US" sz="3000" b="1" u="sng" dirty="0" smtClean="0">
                <a:solidFill>
                  <a:srgbClr val="FFFF00"/>
                </a:solidFill>
                <a:effectLst>
                  <a:outerShdw blurRad="38100" dist="38100" dir="2700000" algn="tl">
                    <a:srgbClr val="000000">
                      <a:alpha val="43137"/>
                    </a:srgbClr>
                  </a:outerShdw>
                </a:effectLst>
              </a:rPr>
              <a:t>Family Goal Planning</a:t>
            </a:r>
            <a:r>
              <a:rPr lang="en-US" sz="3000" b="1" dirty="0" smtClean="0">
                <a:solidFill>
                  <a:srgbClr val="FFFF00"/>
                </a:solidFill>
                <a:effectLst>
                  <a:outerShdw blurRad="38100" dist="38100" dir="2700000" algn="tl">
                    <a:srgbClr val="000000">
                      <a:alpha val="43137"/>
                    </a:srgbClr>
                  </a:outerShdw>
                </a:effectLst>
              </a:rPr>
              <a:t> </a:t>
            </a:r>
            <a:r>
              <a:rPr lang="en-US" sz="3000" b="1" dirty="0" smtClean="0"/>
              <a:t>– </a:t>
            </a:r>
            <a:r>
              <a:rPr lang="en-US" sz="3000" b="1" i="1" dirty="0" smtClean="0"/>
              <a:t>Balancing the Active Life</a:t>
            </a:r>
            <a:r>
              <a:rPr lang="en-US" sz="3000" b="1" dirty="0" smtClean="0"/>
              <a:t> and </a:t>
            </a:r>
            <a:r>
              <a:rPr lang="en-US" sz="3000" b="1" i="1" dirty="0" smtClean="0"/>
              <a:t>Get it Together</a:t>
            </a:r>
            <a:r>
              <a:rPr lang="en-US" sz="3000" b="1" dirty="0" smtClean="0"/>
              <a:t> by </a:t>
            </a:r>
            <a:r>
              <a:rPr lang="en-US" sz="3000" b="1" dirty="0" err="1" smtClean="0"/>
              <a:t>Cindi</a:t>
            </a:r>
            <a:r>
              <a:rPr lang="en-US" sz="3000" b="1" dirty="0" smtClean="0"/>
              <a:t> </a:t>
            </a:r>
            <a:r>
              <a:rPr lang="en-US" sz="3000" b="1" dirty="0" err="1" smtClean="0"/>
              <a:t>Ferrini</a:t>
            </a:r>
            <a:r>
              <a:rPr lang="en-US" sz="3000" b="1" dirty="0" smtClean="0"/>
              <a:t> are helpful planning resources for the whole family</a:t>
            </a:r>
            <a:endParaRPr lang="en-US" sz="3000" dirty="0" smtClean="0"/>
          </a:p>
          <a:p>
            <a:pPr eaLnBrk="1" hangingPunct="1">
              <a:lnSpc>
                <a:spcPct val="90000"/>
              </a:lnSpc>
            </a:pPr>
            <a:endParaRPr lang="en-US" sz="27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0">
                                            <p:txEl>
                                              <p:pRg st="3" end="3"/>
                                            </p:txEl>
                                          </p:spTgt>
                                        </p:tgtEl>
                                        <p:attrNameLst>
                                          <p:attrName>style.visibility</p:attrName>
                                        </p:attrNameLst>
                                      </p:cBhvr>
                                      <p:to>
                                        <p:strVal val="visible"/>
                                      </p:to>
                                    </p:set>
                                    <p:animEffect transition="in" filter="fade">
                                      <p:cBhvr>
                                        <p:cTn id="7" dur="500"/>
                                        <p:tgtEl>
                                          <p:spTgt spid="17410">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0">
                                            <p:txEl>
                                              <p:pRg st="5" end="5"/>
                                            </p:txEl>
                                          </p:spTgt>
                                        </p:tgtEl>
                                        <p:attrNameLst>
                                          <p:attrName>style.visibility</p:attrName>
                                        </p:attrNameLst>
                                      </p:cBhvr>
                                      <p:to>
                                        <p:strVal val="visible"/>
                                      </p:to>
                                    </p:set>
                                    <p:animEffect transition="in" filter="fade">
                                      <p:cBhvr>
                                        <p:cTn id="12" dur="500"/>
                                        <p:tgtEl>
                                          <p:spTgt spid="174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34788" y="1028700"/>
            <a:ext cx="8229600" cy="1143000"/>
          </a:xfrm>
          <a:prstGeom prst="rect">
            <a:avLst/>
          </a:prstGeom>
        </p:spPr>
        <p:txBody>
          <a:bodyPr/>
          <a:lstStyle/>
          <a:p>
            <a:pPr eaLnBrk="1" hangingPunct="1"/>
            <a:r>
              <a:rPr lang="en-US" b="1" i="1" u="sng" dirty="0" smtClean="0">
                <a:solidFill>
                  <a:srgbClr val="FFFF00"/>
                </a:solidFill>
                <a:effectLst>
                  <a:outerShdw blurRad="38100" dist="38100" dir="2700000" algn="tl">
                    <a:srgbClr val="000000">
                      <a:alpha val="43137"/>
                    </a:srgbClr>
                  </a:outerShdw>
                </a:effectLst>
              </a:rPr>
              <a:t>OTHERS</a:t>
            </a:r>
            <a:r>
              <a:rPr lang="en-US" b="1" dirty="0" smtClean="0">
                <a:solidFill>
                  <a:srgbClr val="FFFF00"/>
                </a:solidFill>
                <a:effectLst>
                  <a:outerShdw blurRad="38100" dist="38100" dir="2700000" algn="tl">
                    <a:srgbClr val="000000">
                      <a:alpha val="43137"/>
                    </a:srgbClr>
                  </a:outerShdw>
                </a:effectLst>
              </a:rPr>
              <a:t> </a:t>
            </a:r>
          </a:p>
        </p:txBody>
      </p:sp>
      <p:sp>
        <p:nvSpPr>
          <p:cNvPr id="18435" name="Content Placeholder 2"/>
          <p:cNvSpPr>
            <a:spLocks noGrp="1"/>
          </p:cNvSpPr>
          <p:nvPr>
            <p:ph idx="4294967295"/>
          </p:nvPr>
        </p:nvSpPr>
        <p:spPr>
          <a:xfrm>
            <a:off x="420274" y="2171701"/>
            <a:ext cx="8229600" cy="2933700"/>
          </a:xfrm>
          <a:prstGeom prst="rect">
            <a:avLst/>
          </a:prstGeom>
        </p:spPr>
        <p:txBody>
          <a:bodyPr/>
          <a:lstStyle/>
          <a:p>
            <a:pPr eaLnBrk="1" hangingPunct="1"/>
            <a:r>
              <a:rPr lang="en-US" b="1" u="sng" dirty="0" smtClean="0">
                <a:solidFill>
                  <a:srgbClr val="FFFF00"/>
                </a:solidFill>
              </a:rPr>
              <a:t>Friends</a:t>
            </a:r>
            <a:r>
              <a:rPr lang="en-US" b="1" dirty="0" smtClean="0"/>
              <a:t> – Give them confidence to be friends with the one with special needs - many lack that capability because they “don’t know how”…</a:t>
            </a:r>
          </a:p>
          <a:p>
            <a:pPr eaLnBrk="1" hangingPunct="1"/>
            <a:endParaRPr lang="en-US" b="1" dirty="0" smtClean="0"/>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434788" y="628650"/>
            <a:ext cx="8229600" cy="800100"/>
          </a:xfrm>
          <a:prstGeom prst="rect">
            <a:avLst/>
          </a:prstGeom>
        </p:spPr>
        <p:txBody>
          <a:bodyPr/>
          <a:lstStyle/>
          <a:p>
            <a:pPr eaLnBrk="1" hangingPunct="1"/>
            <a:r>
              <a:rPr lang="en-US" b="1" dirty="0" smtClean="0">
                <a:solidFill>
                  <a:srgbClr val="FFFF00"/>
                </a:solidFill>
                <a:effectLst>
                  <a:outerShdw blurRad="38100" dist="38100" dir="2700000" algn="tl">
                    <a:srgbClr val="000000">
                      <a:alpha val="43137"/>
                    </a:srgbClr>
                  </a:outerShdw>
                </a:effectLst>
              </a:rPr>
              <a:t>Others…</a:t>
            </a:r>
          </a:p>
        </p:txBody>
      </p:sp>
      <p:sp>
        <p:nvSpPr>
          <p:cNvPr id="19459" name="Content Placeholder 2"/>
          <p:cNvSpPr>
            <a:spLocks noGrp="1"/>
          </p:cNvSpPr>
          <p:nvPr>
            <p:ph idx="4294967295"/>
          </p:nvPr>
        </p:nvSpPr>
        <p:spPr>
          <a:xfrm>
            <a:off x="434788" y="1428750"/>
            <a:ext cx="8229600" cy="4133850"/>
          </a:xfrm>
          <a:prstGeom prst="rect">
            <a:avLst/>
          </a:prstGeom>
        </p:spPr>
        <p:txBody>
          <a:bodyPr>
            <a:normAutofit fontScale="92500" lnSpcReduction="10000"/>
          </a:bodyPr>
          <a:lstStyle/>
          <a:p>
            <a:pPr eaLnBrk="1" hangingPunct="1">
              <a:lnSpc>
                <a:spcPct val="80000"/>
              </a:lnSpc>
              <a:buFont typeface="Arial" charset="0"/>
              <a:buNone/>
            </a:pPr>
            <a:r>
              <a:rPr lang="en-US" sz="2000" b="1" dirty="0" smtClean="0"/>
              <a:t> </a:t>
            </a:r>
            <a:endParaRPr lang="en-US" sz="2000" dirty="0" smtClean="0"/>
          </a:p>
          <a:p>
            <a:pPr eaLnBrk="1" hangingPunct="1">
              <a:lnSpc>
                <a:spcPct val="80000"/>
              </a:lnSpc>
            </a:pPr>
            <a:r>
              <a:rPr lang="en-US" b="1" dirty="0" smtClean="0"/>
              <a:t>Introduce the person with special needs. </a:t>
            </a:r>
          </a:p>
          <a:p>
            <a:pPr eaLnBrk="1" hangingPunct="1">
              <a:lnSpc>
                <a:spcPct val="80000"/>
              </a:lnSpc>
            </a:pPr>
            <a:endParaRPr lang="en-US" b="1" dirty="0" smtClean="0"/>
          </a:p>
          <a:p>
            <a:pPr eaLnBrk="1" hangingPunct="1">
              <a:lnSpc>
                <a:spcPct val="80000"/>
              </a:lnSpc>
            </a:pPr>
            <a:r>
              <a:rPr lang="en-US" b="1" dirty="0" smtClean="0"/>
              <a:t>Allow her or him to shake hands if able to do so or let the other person know what is acceptable. “Sally can’t shake your hand, but she’d love a pat on the back.”</a:t>
            </a:r>
          </a:p>
          <a:p>
            <a:pPr eaLnBrk="1" hangingPunct="1">
              <a:lnSpc>
                <a:spcPct val="80000"/>
              </a:lnSpc>
            </a:pPr>
            <a:endParaRPr lang="en-US" b="1" dirty="0" smtClean="0"/>
          </a:p>
          <a:p>
            <a:pPr eaLnBrk="1" hangingPunct="1">
              <a:lnSpc>
                <a:spcPct val="80000"/>
              </a:lnSpc>
            </a:pPr>
            <a:r>
              <a:rPr lang="en-US" b="1" dirty="0" smtClean="0"/>
              <a:t> Instruct them kindly not to shout. Deaf people still won’t hear us if we shout, and a person who is mentally slow won’t understand us any better. </a:t>
            </a:r>
          </a:p>
          <a:p>
            <a:pPr eaLnBrk="1" hangingPunct="1">
              <a:lnSpc>
                <a:spcPct val="80000"/>
              </a:lnSpc>
            </a:pPr>
            <a:endParaRPr lang="en-US" b="1" dirty="0" smtClean="0"/>
          </a:p>
        </p:txBody>
      </p:sp>
    </p:spTree>
    <p:extLst>
      <p:ext uri="{BB962C8B-B14F-4D97-AF65-F5344CB8AC3E}">
        <p14:creationId xmlns="" xmlns:p14="http://schemas.microsoft.com/office/powerpoint/2010/main" val="51663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9">
                                            <p:txEl>
                                              <p:pRg st="3" end="3"/>
                                            </p:txEl>
                                          </p:spTgt>
                                        </p:tgtEl>
                                        <p:attrNameLst>
                                          <p:attrName>style.visibility</p:attrName>
                                        </p:attrNameLst>
                                      </p:cBhvr>
                                      <p:to>
                                        <p:strVal val="visible"/>
                                      </p:to>
                                    </p:set>
                                    <p:animEffect transition="in" filter="fade">
                                      <p:cBhvr>
                                        <p:cTn id="7" dur="500"/>
                                        <p:tgtEl>
                                          <p:spTgt spid="1945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9">
                                            <p:txEl>
                                              <p:pRg st="5" end="5"/>
                                            </p:txEl>
                                          </p:spTgt>
                                        </p:tgtEl>
                                        <p:attrNameLst>
                                          <p:attrName>style.visibility</p:attrName>
                                        </p:attrNameLst>
                                      </p:cBhvr>
                                      <p:to>
                                        <p:strVal val="visible"/>
                                      </p:to>
                                    </p:set>
                                    <p:animEffect transition="in" filter="fade">
                                      <p:cBhvr>
                                        <p:cTn id="12"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434788" y="628650"/>
            <a:ext cx="8229600" cy="800100"/>
          </a:xfrm>
          <a:prstGeom prst="rect">
            <a:avLst/>
          </a:prstGeom>
        </p:spPr>
        <p:txBody>
          <a:bodyPr/>
          <a:lstStyle/>
          <a:p>
            <a:pPr eaLnBrk="1" hangingPunct="1"/>
            <a:r>
              <a:rPr lang="en-US" b="1" dirty="0" smtClean="0">
                <a:solidFill>
                  <a:srgbClr val="FFFF00"/>
                </a:solidFill>
                <a:effectLst>
                  <a:outerShdw blurRad="38100" dist="38100" dir="2700000" algn="tl">
                    <a:srgbClr val="000000">
                      <a:alpha val="43137"/>
                    </a:srgbClr>
                  </a:outerShdw>
                </a:effectLst>
              </a:rPr>
              <a:t>Others…</a:t>
            </a:r>
          </a:p>
        </p:txBody>
      </p:sp>
      <p:sp>
        <p:nvSpPr>
          <p:cNvPr id="19459" name="Content Placeholder 2"/>
          <p:cNvSpPr>
            <a:spLocks noGrp="1"/>
          </p:cNvSpPr>
          <p:nvPr>
            <p:ph idx="4294967295"/>
          </p:nvPr>
        </p:nvSpPr>
        <p:spPr>
          <a:xfrm>
            <a:off x="434788" y="1428750"/>
            <a:ext cx="8229600" cy="4514850"/>
          </a:xfrm>
          <a:prstGeom prst="rect">
            <a:avLst/>
          </a:prstGeom>
        </p:spPr>
        <p:txBody>
          <a:bodyPr>
            <a:normAutofit/>
          </a:bodyPr>
          <a:lstStyle/>
          <a:p>
            <a:pPr eaLnBrk="1" hangingPunct="1">
              <a:lnSpc>
                <a:spcPct val="80000"/>
              </a:lnSpc>
              <a:buFont typeface="Arial" charset="0"/>
              <a:buNone/>
            </a:pPr>
            <a:r>
              <a:rPr lang="en-US" sz="2000" b="1" dirty="0" smtClean="0"/>
              <a:t> </a:t>
            </a:r>
            <a:endParaRPr lang="en-US" sz="2000" dirty="0" smtClean="0"/>
          </a:p>
          <a:p>
            <a:pPr eaLnBrk="1" hangingPunct="1">
              <a:lnSpc>
                <a:spcPct val="80000"/>
              </a:lnSpc>
            </a:pPr>
            <a:endParaRPr lang="en-US" sz="900" b="1" dirty="0" smtClean="0"/>
          </a:p>
          <a:p>
            <a:pPr eaLnBrk="1" hangingPunct="1">
              <a:lnSpc>
                <a:spcPct val="80000"/>
              </a:lnSpc>
            </a:pPr>
            <a:r>
              <a:rPr lang="en-US" sz="3600" b="1" dirty="0" smtClean="0"/>
              <a:t>Find out whether the person with special needs can hear you and speak normally to her or him, looking to the caregiver for clues about how to respond. </a:t>
            </a:r>
          </a:p>
          <a:p>
            <a:pPr eaLnBrk="1" hangingPunct="1">
              <a:lnSpc>
                <a:spcPct val="80000"/>
              </a:lnSpc>
            </a:pPr>
            <a:endParaRPr lang="en-US" b="1" dirty="0" smtClean="0"/>
          </a:p>
          <a:p>
            <a:pPr eaLnBrk="1" hangingPunct="1">
              <a:lnSpc>
                <a:spcPct val="80000"/>
              </a:lnSpc>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434788" y="628650"/>
            <a:ext cx="8229600" cy="800100"/>
          </a:xfrm>
          <a:prstGeom prst="rect">
            <a:avLst/>
          </a:prstGeom>
        </p:spPr>
        <p:txBody>
          <a:bodyPr/>
          <a:lstStyle/>
          <a:p>
            <a:pPr eaLnBrk="1" hangingPunct="1"/>
            <a:r>
              <a:rPr lang="en-US" b="1" dirty="0" smtClean="0">
                <a:solidFill>
                  <a:srgbClr val="FFFF00"/>
                </a:solidFill>
                <a:effectLst>
                  <a:outerShdw blurRad="38100" dist="38100" dir="2700000" algn="tl">
                    <a:srgbClr val="000000">
                      <a:alpha val="43137"/>
                    </a:srgbClr>
                  </a:outerShdw>
                </a:effectLst>
              </a:rPr>
              <a:t>Others…</a:t>
            </a:r>
          </a:p>
        </p:txBody>
      </p:sp>
      <p:sp>
        <p:nvSpPr>
          <p:cNvPr id="19459" name="Content Placeholder 2"/>
          <p:cNvSpPr>
            <a:spLocks noGrp="1"/>
          </p:cNvSpPr>
          <p:nvPr>
            <p:ph idx="4294967295"/>
          </p:nvPr>
        </p:nvSpPr>
        <p:spPr>
          <a:xfrm>
            <a:off x="434788" y="1428750"/>
            <a:ext cx="8229600" cy="4743450"/>
          </a:xfrm>
          <a:prstGeom prst="rect">
            <a:avLst/>
          </a:prstGeom>
        </p:spPr>
        <p:txBody>
          <a:bodyPr>
            <a:normAutofit lnSpcReduction="10000"/>
          </a:bodyPr>
          <a:lstStyle/>
          <a:p>
            <a:pPr eaLnBrk="1" hangingPunct="1">
              <a:lnSpc>
                <a:spcPct val="80000"/>
              </a:lnSpc>
              <a:buFont typeface="Arial" charset="0"/>
              <a:buNone/>
            </a:pPr>
            <a:r>
              <a:rPr lang="en-US" sz="2000" b="1" dirty="0" smtClean="0"/>
              <a:t> </a:t>
            </a:r>
            <a:endParaRPr lang="en-US" sz="2000" dirty="0" smtClean="0"/>
          </a:p>
          <a:p>
            <a:pPr eaLnBrk="1" hangingPunct="1">
              <a:lnSpc>
                <a:spcPct val="80000"/>
              </a:lnSpc>
            </a:pPr>
            <a:r>
              <a:rPr lang="en-US" sz="3600" b="1" dirty="0" smtClean="0"/>
              <a:t>In addition, if the person with special needs has any kind of auditory stimulus issues (too much noise sets them off and causes them frustration), talking loudly or abruptly could make for a very difficult conversation. Lowering the volume, speed, and tone can help. Loud noises can distract a person from concentrating. Wait until he or she is calm before continuing the conversation. </a:t>
            </a:r>
            <a:endParaRPr lang="en-US" sz="3600" dirty="0" smtClean="0"/>
          </a:p>
          <a:p>
            <a:pPr eaLnBrk="1" hangingPunct="1">
              <a:lnSpc>
                <a:spcPct val="80000"/>
              </a:lnSpc>
            </a:pPr>
            <a:endParaRPr lang="en-US" dirty="0" smtClean="0"/>
          </a:p>
        </p:txBody>
      </p:sp>
    </p:spTree>
    <p:extLst>
      <p:ext uri="{BB962C8B-B14F-4D97-AF65-F5344CB8AC3E}">
        <p14:creationId xmlns="" xmlns:p14="http://schemas.microsoft.com/office/powerpoint/2010/main" val="414480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13017" y="838200"/>
            <a:ext cx="8229600" cy="723900"/>
          </a:xfrm>
          <a:prstGeom prst="rect">
            <a:avLst/>
          </a:prstGeom>
        </p:spPr>
        <p:txBody>
          <a:bodyPr/>
          <a:lstStyle/>
          <a:p>
            <a:pPr eaLnBrk="1" hangingPunct="1"/>
            <a:r>
              <a:rPr lang="en-US" b="1" dirty="0" smtClean="0">
                <a:solidFill>
                  <a:srgbClr val="FFFF00"/>
                </a:solidFill>
                <a:effectLst>
                  <a:outerShdw blurRad="38100" dist="38100" dir="2700000" algn="tl">
                    <a:srgbClr val="000000">
                      <a:alpha val="43137"/>
                    </a:srgbClr>
                  </a:outerShdw>
                </a:effectLst>
              </a:rPr>
              <a:t>Marriage Matters</a:t>
            </a:r>
          </a:p>
        </p:txBody>
      </p:sp>
      <p:sp>
        <p:nvSpPr>
          <p:cNvPr id="4099" name="Content Placeholder 2"/>
          <p:cNvSpPr>
            <a:spLocks noGrp="1"/>
          </p:cNvSpPr>
          <p:nvPr>
            <p:ph idx="4294967295"/>
          </p:nvPr>
        </p:nvSpPr>
        <p:spPr>
          <a:xfrm>
            <a:off x="436901" y="1600200"/>
            <a:ext cx="8763000" cy="4525963"/>
          </a:xfrm>
          <a:prstGeom prst="rect">
            <a:avLst/>
          </a:prstGeom>
        </p:spPr>
        <p:txBody>
          <a:bodyPr/>
          <a:lstStyle/>
          <a:p>
            <a:pPr marL="0" indent="0" eaLnBrk="1" hangingPunct="1">
              <a:lnSpc>
                <a:spcPct val="90000"/>
              </a:lnSpc>
              <a:buNone/>
            </a:pPr>
            <a:r>
              <a:rPr lang="en-US" sz="3600" b="1" dirty="0" smtClean="0">
                <a:effectLst>
                  <a:outerShdw blurRad="38100" dist="38100" dir="2700000" algn="tl">
                    <a:srgbClr val="000000">
                      <a:alpha val="43137"/>
                    </a:srgbClr>
                  </a:outerShdw>
                </a:effectLst>
              </a:rPr>
              <a:t>They confided about the marital strain and the reported 80 percent divorce rate for parents of special-needs children. They discussed the extraordinary expense of raising a developmentally disabled child, which the Centers for Disease Control and Prevention has pegged at about $1 million over a lifetime.</a:t>
            </a:r>
            <a:r>
              <a:rPr lang="en-US" sz="3600" dirty="0" smtClean="0">
                <a:effectLst>
                  <a:outerShdw blurRad="38100" dist="38100" dir="2700000" algn="tl">
                    <a:srgbClr val="000000">
                      <a:alpha val="43137"/>
                    </a:srgbClr>
                  </a:outerShdw>
                </a:effectLst>
              </a:rPr>
              <a:t/>
            </a:r>
            <a:br>
              <a:rPr lang="en-US" sz="3600" dirty="0" smtClean="0">
                <a:effectLst>
                  <a:outerShdw blurRad="38100" dist="38100" dir="2700000" algn="tl">
                    <a:srgbClr val="000000">
                      <a:alpha val="43137"/>
                    </a:srgbClr>
                  </a:outerShdw>
                </a:effectLst>
              </a:rPr>
            </a:br>
            <a:r>
              <a:rPr lang="en-US" sz="3600" dirty="0" smtClean="0">
                <a:effectLst>
                  <a:outerShdw blurRad="38100" dist="38100" dir="2700000" algn="tl">
                    <a:srgbClr val="000000">
                      <a:alpha val="43137"/>
                    </a:srgbClr>
                  </a:outerShdw>
                </a:effectLst>
              </a:rPr>
              <a:t>- </a:t>
            </a:r>
            <a:r>
              <a:rPr lang="en-US" dirty="0" smtClean="0"/>
              <a:t>Seattle Times, 1/11/05</a:t>
            </a:r>
          </a:p>
          <a:p>
            <a:pPr marL="0" indent="0" eaLnBrk="1" hangingPunct="1">
              <a:lnSpc>
                <a:spcPct val="90000"/>
              </a:lnSpc>
              <a:buNone/>
            </a:pPr>
            <a:endParaRPr lang="en-US" sz="36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34788" y="762000"/>
            <a:ext cx="8229600" cy="800100"/>
          </a:xfrm>
          <a:prstGeom prst="rect">
            <a:avLst/>
          </a:prstGeom>
        </p:spPr>
        <p:txBody>
          <a:bodyPr/>
          <a:lstStyle/>
          <a:p>
            <a:pPr eaLnBrk="1" hangingPunct="1"/>
            <a:r>
              <a:rPr lang="en-US" b="1" dirty="0" smtClean="0">
                <a:solidFill>
                  <a:srgbClr val="FFFF00"/>
                </a:solidFill>
                <a:effectLst>
                  <a:outerShdw blurRad="38100" dist="38100" dir="2700000" algn="tl">
                    <a:srgbClr val="000000">
                      <a:alpha val="43137"/>
                    </a:srgbClr>
                  </a:outerShdw>
                </a:effectLst>
              </a:rPr>
              <a:t>Continued…</a:t>
            </a:r>
          </a:p>
        </p:txBody>
      </p:sp>
      <p:sp>
        <p:nvSpPr>
          <p:cNvPr id="20483" name="Content Placeholder 2"/>
          <p:cNvSpPr>
            <a:spLocks noGrp="1"/>
          </p:cNvSpPr>
          <p:nvPr>
            <p:ph idx="4294967295"/>
          </p:nvPr>
        </p:nvSpPr>
        <p:spPr>
          <a:xfrm>
            <a:off x="228600" y="1447800"/>
            <a:ext cx="8610600" cy="4953000"/>
          </a:xfrm>
          <a:prstGeom prst="rect">
            <a:avLst/>
          </a:prstGeom>
        </p:spPr>
        <p:txBody>
          <a:bodyPr>
            <a:normAutofit/>
          </a:bodyPr>
          <a:lstStyle/>
          <a:p>
            <a:pPr eaLnBrk="1" hangingPunct="1">
              <a:lnSpc>
                <a:spcPct val="80000"/>
              </a:lnSpc>
            </a:pPr>
            <a:r>
              <a:rPr lang="en-US" sz="3000" b="1" dirty="0" smtClean="0"/>
              <a:t>Ask about the disability if appropriate. Give the person with the disability the freedom to talk about it if desired, and the freedom not to. Using a word like </a:t>
            </a:r>
            <a:r>
              <a:rPr lang="en-US" sz="3000" b="1" i="1" dirty="0" smtClean="0"/>
              <a:t>see </a:t>
            </a:r>
            <a:r>
              <a:rPr lang="en-US" sz="3000" b="1" dirty="0" smtClean="0"/>
              <a:t>with a blind person or </a:t>
            </a:r>
            <a:r>
              <a:rPr lang="en-US" sz="3000" b="1" i="1" dirty="0" smtClean="0"/>
              <a:t>hear </a:t>
            </a:r>
            <a:r>
              <a:rPr lang="en-US" sz="3000" b="1" dirty="0" smtClean="0"/>
              <a:t>with a deaf person or </a:t>
            </a:r>
            <a:r>
              <a:rPr lang="en-US" sz="3000" b="1" i="1" dirty="0" smtClean="0"/>
              <a:t>walk </a:t>
            </a:r>
            <a:r>
              <a:rPr lang="en-US" sz="3000" b="1" dirty="0" smtClean="0"/>
              <a:t>or </a:t>
            </a:r>
            <a:r>
              <a:rPr lang="en-US" sz="3000" b="1" i="1" dirty="0" smtClean="0"/>
              <a:t>run </a:t>
            </a:r>
            <a:r>
              <a:rPr lang="en-US" sz="3000" b="1" dirty="0" smtClean="0"/>
              <a:t>with someone in a wheelchair is usually nothing to worry about if you are using it in general conversation and not a hurtful way! Example: If we say to someone who is blind, “I see” for “I understand,” that is normal conversation. If we say in frustration, “Don’t you SEE?” it lacks sensitivity and could be hurtful. If we can think ahead fast enough to avoid these words, we are better off. The bottom line is sensitivity.</a:t>
            </a:r>
            <a:endParaRPr lang="en-US" sz="3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413016" y="762000"/>
            <a:ext cx="8229600" cy="800100"/>
          </a:xfrm>
          <a:prstGeom prst="rect">
            <a:avLst/>
          </a:prstGeom>
        </p:spPr>
        <p:txBody>
          <a:bodyPr/>
          <a:lstStyle/>
          <a:p>
            <a:pPr eaLnBrk="1" hangingPunct="1"/>
            <a:r>
              <a:rPr lang="en-US" b="1" dirty="0" smtClean="0">
                <a:solidFill>
                  <a:srgbClr val="FFFF00"/>
                </a:solidFill>
                <a:effectLst>
                  <a:outerShdw blurRad="38100" dist="38100" dir="2700000" algn="tl">
                    <a:srgbClr val="000000">
                      <a:alpha val="43137"/>
                    </a:srgbClr>
                  </a:outerShdw>
                </a:effectLst>
              </a:rPr>
              <a:t>Continued…</a:t>
            </a:r>
          </a:p>
        </p:txBody>
      </p:sp>
      <p:sp>
        <p:nvSpPr>
          <p:cNvPr id="21507" name="Content Placeholder 2"/>
          <p:cNvSpPr>
            <a:spLocks noGrp="1"/>
          </p:cNvSpPr>
          <p:nvPr>
            <p:ph idx="4294967295"/>
          </p:nvPr>
        </p:nvSpPr>
        <p:spPr>
          <a:xfrm>
            <a:off x="228600" y="1562100"/>
            <a:ext cx="8610600" cy="4525963"/>
          </a:xfrm>
          <a:prstGeom prst="rect">
            <a:avLst/>
          </a:prstGeom>
        </p:spPr>
        <p:txBody>
          <a:bodyPr>
            <a:noAutofit/>
          </a:bodyPr>
          <a:lstStyle/>
          <a:p>
            <a:pPr eaLnBrk="1" hangingPunct="1">
              <a:lnSpc>
                <a:spcPct val="80000"/>
              </a:lnSpc>
            </a:pPr>
            <a:r>
              <a:rPr lang="en-US" sz="3000" b="1" dirty="0" smtClean="0"/>
              <a:t>It’s OK to ask people with special needs to repeat themselves. If we have to ask too many times, though, seeking the caregiver’s assistance can ease an awkward situation. The worst tactic is dropping the subject, especially if the person is really trying to make something clear. At times, however, the severity of lack of verbal skills may necessitate our gently moving the subject into another direction without disregarding the individual’s ideas.</a:t>
            </a:r>
          </a:p>
          <a:p>
            <a:pPr eaLnBrk="1" hangingPunct="1">
              <a:lnSpc>
                <a:spcPct val="80000"/>
              </a:lnSpc>
            </a:pPr>
            <a:endParaRPr lang="en-US" sz="1200" dirty="0" smtClean="0"/>
          </a:p>
          <a:p>
            <a:pPr eaLnBrk="1" hangingPunct="1">
              <a:lnSpc>
                <a:spcPct val="80000"/>
              </a:lnSpc>
            </a:pPr>
            <a:r>
              <a:rPr lang="en-US" sz="3000" b="1" dirty="0" smtClean="0"/>
              <a:t>Keeping conversation short and simple is a good idea if it becomes difficult. Always end the conversation politely.</a:t>
            </a:r>
          </a:p>
          <a:p>
            <a:pPr eaLnBrk="1" hangingPunct="1">
              <a:lnSpc>
                <a:spcPct val="80000"/>
              </a:lnSpc>
            </a:pPr>
            <a:endParaRPr lang="en-US" sz="3000" dirty="0" smtClean="0"/>
          </a:p>
          <a:p>
            <a:pPr eaLnBrk="1" hangingPunct="1">
              <a:lnSpc>
                <a:spcPct val="80000"/>
              </a:lnSpc>
            </a:pPr>
            <a:endParaRPr lang="en-US" sz="3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animEffect transition="in" filter="fade">
                                      <p:cBhvr>
                                        <p:cTn id="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413016" y="533400"/>
            <a:ext cx="8229600" cy="838200"/>
          </a:xfrm>
          <a:prstGeom prst="rect">
            <a:avLst/>
          </a:prstGeom>
        </p:spPr>
        <p:txBody>
          <a:bodyPr/>
          <a:lstStyle/>
          <a:p>
            <a:pPr eaLnBrk="1" hangingPunct="1"/>
            <a:r>
              <a:rPr lang="en-US" b="1" dirty="0" smtClean="0">
                <a:solidFill>
                  <a:srgbClr val="FFFF00"/>
                </a:solidFill>
                <a:effectLst>
                  <a:outerShdw blurRad="38100" dist="38100" dir="2700000" algn="tl">
                    <a:srgbClr val="000000">
                      <a:alpha val="43137"/>
                    </a:srgbClr>
                  </a:outerShdw>
                </a:effectLst>
              </a:rPr>
              <a:t>Continued…</a:t>
            </a:r>
          </a:p>
        </p:txBody>
      </p:sp>
      <p:sp>
        <p:nvSpPr>
          <p:cNvPr id="22531" name="Content Placeholder 2"/>
          <p:cNvSpPr>
            <a:spLocks noGrp="1"/>
          </p:cNvSpPr>
          <p:nvPr>
            <p:ph idx="4294967295"/>
          </p:nvPr>
        </p:nvSpPr>
        <p:spPr>
          <a:xfrm>
            <a:off x="413016" y="1219200"/>
            <a:ext cx="8502383" cy="4800600"/>
          </a:xfrm>
          <a:prstGeom prst="rect">
            <a:avLst/>
          </a:prstGeom>
        </p:spPr>
        <p:txBody>
          <a:bodyPr>
            <a:noAutofit/>
          </a:bodyPr>
          <a:lstStyle/>
          <a:p>
            <a:pPr>
              <a:lnSpc>
                <a:spcPct val="80000"/>
              </a:lnSpc>
            </a:pPr>
            <a:r>
              <a:rPr lang="en-US" b="1" dirty="0"/>
              <a:t>Ask one question at a time and wait patiently for the individual to answer. Don’t worry if waiting a few seconds is a little uncomfortable. </a:t>
            </a:r>
            <a:endParaRPr lang="en-US" dirty="0"/>
          </a:p>
          <a:p>
            <a:pPr eaLnBrk="1" hangingPunct="1">
              <a:lnSpc>
                <a:spcPct val="80000"/>
              </a:lnSpc>
            </a:pPr>
            <a:endParaRPr lang="en-US" sz="900" b="1" dirty="0"/>
          </a:p>
          <a:p>
            <a:pPr eaLnBrk="1" hangingPunct="1">
              <a:lnSpc>
                <a:spcPct val="80000"/>
              </a:lnSpc>
            </a:pPr>
            <a:r>
              <a:rPr lang="en-US" b="1" dirty="0" smtClean="0"/>
              <a:t>When speaking to a deaf person who has an interpreter, make eye contact with the deaf person. </a:t>
            </a:r>
          </a:p>
          <a:p>
            <a:pPr eaLnBrk="1" hangingPunct="1">
              <a:lnSpc>
                <a:spcPct val="80000"/>
              </a:lnSpc>
            </a:pPr>
            <a:endParaRPr lang="en-US" sz="900" dirty="0" smtClean="0"/>
          </a:p>
          <a:p>
            <a:pPr eaLnBrk="1" hangingPunct="1">
              <a:lnSpc>
                <a:spcPct val="80000"/>
              </a:lnSpc>
            </a:pPr>
            <a:r>
              <a:rPr lang="en-US" b="1" dirty="0" smtClean="0"/>
              <a:t>When conversing with a blind person, do not “make friends” with her or his Seeing Eye dog. Do not pet, offer a treat, or otherwise distract the dog from the job for which it has been trained.</a:t>
            </a:r>
          </a:p>
          <a:p>
            <a:pPr eaLnBrk="1" hangingPunct="1">
              <a:lnSpc>
                <a:spcPct val="80000"/>
              </a:lnSpc>
            </a:pPr>
            <a:endParaRPr lang="en-US" dirty="0" smtClean="0"/>
          </a:p>
          <a:p>
            <a:pPr eaLnBrk="1" hangingPunct="1">
              <a:lnSpc>
                <a:spcPct val="80000"/>
              </a:lnSpc>
            </a:pPr>
            <a:endParaRPr lang="en-US" dirty="0" smtClean="0"/>
          </a:p>
          <a:p>
            <a:pPr eaLnBrk="1" hangingPunct="1">
              <a:lnSpc>
                <a:spcPct val="80000"/>
              </a:lnSpc>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animEffect transition="in" filter="fade">
                                      <p:cBhvr>
                                        <p:cTn id="7" dur="500"/>
                                        <p:tgtEl>
                                          <p:spTgt spid="2253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31">
                                            <p:txEl>
                                              <p:pRg st="4" end="4"/>
                                            </p:txEl>
                                          </p:spTgt>
                                        </p:tgtEl>
                                        <p:attrNameLst>
                                          <p:attrName>style.visibility</p:attrName>
                                        </p:attrNameLst>
                                      </p:cBhvr>
                                      <p:to>
                                        <p:strVal val="visible"/>
                                      </p:to>
                                    </p:set>
                                    <p:animEffect transition="in" filter="fade">
                                      <p:cBhvr>
                                        <p:cTn id="12" dur="5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413017" y="685800"/>
            <a:ext cx="8229600" cy="838200"/>
          </a:xfrm>
          <a:prstGeom prst="rect">
            <a:avLst/>
          </a:prstGeom>
        </p:spPr>
        <p:txBody>
          <a:bodyPr/>
          <a:lstStyle/>
          <a:p>
            <a:pPr eaLnBrk="1" hangingPunct="1"/>
            <a:r>
              <a:rPr lang="en-US" b="1" dirty="0" smtClean="0">
                <a:solidFill>
                  <a:srgbClr val="FFFF00"/>
                </a:solidFill>
                <a:effectLst>
                  <a:outerShdw blurRad="38100" dist="38100" dir="2700000" algn="tl">
                    <a:srgbClr val="000000">
                      <a:alpha val="43137"/>
                    </a:srgbClr>
                  </a:outerShdw>
                </a:effectLst>
              </a:rPr>
              <a:t>Continued…</a:t>
            </a:r>
          </a:p>
        </p:txBody>
      </p:sp>
      <p:sp>
        <p:nvSpPr>
          <p:cNvPr id="22531" name="Content Placeholder 2"/>
          <p:cNvSpPr>
            <a:spLocks noGrp="1"/>
          </p:cNvSpPr>
          <p:nvPr>
            <p:ph idx="4294967295"/>
          </p:nvPr>
        </p:nvSpPr>
        <p:spPr>
          <a:xfrm>
            <a:off x="413017" y="1524000"/>
            <a:ext cx="8229600" cy="5105399"/>
          </a:xfrm>
          <a:prstGeom prst="rect">
            <a:avLst/>
          </a:prstGeom>
        </p:spPr>
        <p:txBody>
          <a:bodyPr>
            <a:noAutofit/>
          </a:bodyPr>
          <a:lstStyle/>
          <a:p>
            <a:pPr eaLnBrk="1" hangingPunct="1">
              <a:lnSpc>
                <a:spcPct val="80000"/>
              </a:lnSpc>
            </a:pPr>
            <a:r>
              <a:rPr lang="en-US" b="1" dirty="0" smtClean="0"/>
              <a:t>If a person is in a wheelchair, stoop down to talk to them face to face. Remember that being in a wheelchair doesn’t mean she or he can’t talk or understand.</a:t>
            </a:r>
          </a:p>
          <a:p>
            <a:pPr eaLnBrk="1" hangingPunct="1">
              <a:lnSpc>
                <a:spcPct val="80000"/>
              </a:lnSpc>
            </a:pPr>
            <a:endParaRPr lang="en-US" sz="2800" dirty="0" smtClean="0"/>
          </a:p>
          <a:p>
            <a:pPr eaLnBrk="1" hangingPunct="1">
              <a:lnSpc>
                <a:spcPct val="80000"/>
              </a:lnSpc>
            </a:pPr>
            <a:r>
              <a:rPr lang="en-US" b="1" dirty="0" smtClean="0"/>
              <a:t>Stay positive and pleasant. </a:t>
            </a:r>
          </a:p>
          <a:p>
            <a:pPr eaLnBrk="1" hangingPunct="1">
              <a:lnSpc>
                <a:spcPct val="80000"/>
              </a:lnSpc>
            </a:pPr>
            <a:endParaRPr lang="en-US" dirty="0" smtClean="0"/>
          </a:p>
          <a:p>
            <a:pPr eaLnBrk="1" hangingPunct="1">
              <a:lnSpc>
                <a:spcPct val="80000"/>
              </a:lnSpc>
            </a:pPr>
            <a:r>
              <a:rPr lang="en-US" b="1" dirty="0" smtClean="0"/>
              <a:t>Don’t correct the person unless you are sure they understand what you are trying to say and what your motivation is for the correction.</a:t>
            </a:r>
            <a:endParaRPr lang="en-US" dirty="0" smtClean="0"/>
          </a:p>
        </p:txBody>
      </p:sp>
    </p:spTree>
    <p:extLst>
      <p:ext uri="{BB962C8B-B14F-4D97-AF65-F5344CB8AC3E}">
        <p14:creationId xmlns="" xmlns:p14="http://schemas.microsoft.com/office/powerpoint/2010/main" val="4098536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animEffect transition="in" filter="fade">
                                      <p:cBhvr>
                                        <p:cTn id="7" dur="500"/>
                                        <p:tgtEl>
                                          <p:spTgt spid="2253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31">
                                            <p:txEl>
                                              <p:pRg st="4" end="4"/>
                                            </p:txEl>
                                          </p:spTgt>
                                        </p:tgtEl>
                                        <p:attrNameLst>
                                          <p:attrName>style.visibility</p:attrName>
                                        </p:attrNameLst>
                                      </p:cBhvr>
                                      <p:to>
                                        <p:strVal val="visible"/>
                                      </p:to>
                                    </p:set>
                                    <p:animEffect transition="in" filter="fade">
                                      <p:cBhvr>
                                        <p:cTn id="12" dur="5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77672" y="533400"/>
            <a:ext cx="8229600" cy="792162"/>
          </a:xfrm>
          <a:prstGeom prst="rect">
            <a:avLst/>
          </a:prstGeom>
        </p:spPr>
        <p:txBody>
          <a:bodyPr>
            <a:normAutofit/>
          </a:bodyPr>
          <a:lstStyle/>
          <a:p>
            <a:pPr eaLnBrk="1" hangingPunct="1">
              <a:defRPr/>
            </a:pPr>
            <a:r>
              <a:rPr lang="en-US" sz="4000" b="1" u="sng" dirty="0" smtClean="0">
                <a:solidFill>
                  <a:srgbClr val="FFFF00"/>
                </a:solidFill>
              </a:rPr>
              <a:t>Parents</a:t>
            </a:r>
            <a:endParaRPr lang="en-US" sz="4000" dirty="0" smtClean="0">
              <a:solidFill>
                <a:srgbClr val="FFFF00"/>
              </a:solidFill>
            </a:endParaRPr>
          </a:p>
        </p:txBody>
      </p:sp>
      <p:sp>
        <p:nvSpPr>
          <p:cNvPr id="23555" name="Content Placeholder 2"/>
          <p:cNvSpPr>
            <a:spLocks noGrp="1"/>
          </p:cNvSpPr>
          <p:nvPr>
            <p:ph idx="4294967295"/>
          </p:nvPr>
        </p:nvSpPr>
        <p:spPr>
          <a:xfrm>
            <a:off x="304800" y="1104330"/>
            <a:ext cx="8534400" cy="5982269"/>
          </a:xfrm>
          <a:prstGeom prst="rect">
            <a:avLst/>
          </a:prstGeom>
        </p:spPr>
        <p:txBody>
          <a:bodyPr>
            <a:noAutofit/>
          </a:bodyPr>
          <a:lstStyle/>
          <a:p>
            <a:pPr eaLnBrk="1" hangingPunct="1">
              <a:lnSpc>
                <a:spcPct val="80000"/>
              </a:lnSpc>
            </a:pPr>
            <a:r>
              <a:rPr lang="en-US" b="1" i="1" dirty="0" smtClean="0"/>
              <a:t>As a parent….when you don’t know what to do, ask for help!</a:t>
            </a:r>
            <a:r>
              <a:rPr lang="en-US" b="1" dirty="0" smtClean="0"/>
              <a:t> </a:t>
            </a:r>
            <a:endParaRPr lang="en-US" sz="1400" b="1" dirty="0" smtClean="0"/>
          </a:p>
          <a:p>
            <a:pPr eaLnBrk="1" hangingPunct="1">
              <a:lnSpc>
                <a:spcPct val="80000"/>
              </a:lnSpc>
            </a:pPr>
            <a:endParaRPr lang="en-US" sz="1400" dirty="0" smtClean="0"/>
          </a:p>
          <a:p>
            <a:pPr>
              <a:lnSpc>
                <a:spcPct val="80000"/>
              </a:lnSpc>
            </a:pPr>
            <a:r>
              <a:rPr lang="en-US" b="1" dirty="0" smtClean="0"/>
              <a:t> Don’t deny that your child has special needs.</a:t>
            </a:r>
          </a:p>
          <a:p>
            <a:pPr eaLnBrk="1" hangingPunct="1">
              <a:lnSpc>
                <a:spcPct val="80000"/>
              </a:lnSpc>
            </a:pPr>
            <a:endParaRPr lang="en-US" sz="1400" dirty="0" smtClean="0"/>
          </a:p>
          <a:p>
            <a:pPr eaLnBrk="1" hangingPunct="1">
              <a:lnSpc>
                <a:spcPct val="80000"/>
              </a:lnSpc>
            </a:pPr>
            <a:r>
              <a:rPr lang="en-US" b="1" dirty="0" smtClean="0"/>
              <a:t>Make your child your priority. Advocate for him or her. </a:t>
            </a:r>
          </a:p>
          <a:p>
            <a:pPr eaLnBrk="1" hangingPunct="1">
              <a:lnSpc>
                <a:spcPct val="80000"/>
              </a:lnSpc>
            </a:pPr>
            <a:endParaRPr lang="en-US" sz="1400" dirty="0" smtClean="0"/>
          </a:p>
          <a:p>
            <a:pPr eaLnBrk="1" hangingPunct="1">
              <a:lnSpc>
                <a:spcPct val="80000"/>
              </a:lnSpc>
            </a:pPr>
            <a:r>
              <a:rPr lang="en-US" b="1" dirty="0" smtClean="0"/>
              <a:t>Your school system should give you the information on laws every time you have an IEP conference for your child. Be sure to read and understand this information before confronting people about things you want for your child.</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animEffect transition="in" filter="fade">
                                      <p:cBhvr>
                                        <p:cTn id="7" dur="500"/>
                                        <p:tgtEl>
                                          <p:spTgt spid="2355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5">
                                            <p:txEl>
                                              <p:pRg st="4" end="4"/>
                                            </p:txEl>
                                          </p:spTgt>
                                        </p:tgtEl>
                                        <p:attrNameLst>
                                          <p:attrName>style.visibility</p:attrName>
                                        </p:attrNameLst>
                                      </p:cBhvr>
                                      <p:to>
                                        <p:strVal val="visible"/>
                                      </p:to>
                                    </p:set>
                                    <p:animEffect transition="in" filter="fade">
                                      <p:cBhvr>
                                        <p:cTn id="12" dur="500"/>
                                        <p:tgtEl>
                                          <p:spTgt spid="2355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555">
                                            <p:txEl>
                                              <p:pRg st="6" end="6"/>
                                            </p:txEl>
                                          </p:spTgt>
                                        </p:tgtEl>
                                        <p:attrNameLst>
                                          <p:attrName>style.visibility</p:attrName>
                                        </p:attrNameLst>
                                      </p:cBhvr>
                                      <p:to>
                                        <p:strVal val="visible"/>
                                      </p:to>
                                    </p:set>
                                    <p:animEffect transition="in" filter="fade">
                                      <p:cBhvr>
                                        <p:cTn id="17" dur="500"/>
                                        <p:tgtEl>
                                          <p:spTgt spid="23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70719"/>
            <a:ext cx="8229600" cy="792162"/>
          </a:xfrm>
          <a:prstGeom prst="rect">
            <a:avLst/>
          </a:prstGeom>
        </p:spPr>
        <p:txBody>
          <a:bodyPr>
            <a:normAutofit/>
          </a:bodyPr>
          <a:lstStyle/>
          <a:p>
            <a:pPr eaLnBrk="1" hangingPunct="1">
              <a:defRPr/>
            </a:pPr>
            <a:r>
              <a:rPr lang="en-US" sz="4000" b="1" u="sng" dirty="0" smtClean="0">
                <a:solidFill>
                  <a:srgbClr val="FFFF00"/>
                </a:solidFill>
              </a:rPr>
              <a:t>Parents</a:t>
            </a:r>
            <a:endParaRPr lang="en-US" sz="4000" dirty="0" smtClean="0">
              <a:solidFill>
                <a:srgbClr val="FFFF00"/>
              </a:solidFill>
            </a:endParaRPr>
          </a:p>
        </p:txBody>
      </p:sp>
      <p:sp>
        <p:nvSpPr>
          <p:cNvPr id="23555" name="Content Placeholder 2"/>
          <p:cNvSpPr>
            <a:spLocks noGrp="1"/>
          </p:cNvSpPr>
          <p:nvPr>
            <p:ph idx="4294967295"/>
          </p:nvPr>
        </p:nvSpPr>
        <p:spPr>
          <a:xfrm>
            <a:off x="431042" y="1676400"/>
            <a:ext cx="8229600" cy="3733800"/>
          </a:xfrm>
          <a:prstGeom prst="rect">
            <a:avLst/>
          </a:prstGeom>
        </p:spPr>
        <p:txBody>
          <a:bodyPr>
            <a:normAutofit fontScale="92500" lnSpcReduction="10000"/>
          </a:bodyPr>
          <a:lstStyle/>
          <a:p>
            <a:pPr eaLnBrk="1" hangingPunct="1">
              <a:lnSpc>
                <a:spcPct val="80000"/>
              </a:lnSpc>
            </a:pPr>
            <a:endParaRPr lang="en-US" sz="2200" dirty="0" smtClean="0"/>
          </a:p>
          <a:p>
            <a:pPr eaLnBrk="1" hangingPunct="1">
              <a:lnSpc>
                <a:spcPct val="80000"/>
              </a:lnSpc>
            </a:pPr>
            <a:r>
              <a:rPr lang="en-US" sz="3600" b="1" dirty="0" smtClean="0"/>
              <a:t>When expressing what you want, be firm, helpful, kind, and polite.</a:t>
            </a:r>
          </a:p>
          <a:p>
            <a:pPr eaLnBrk="1" hangingPunct="1">
              <a:lnSpc>
                <a:spcPct val="80000"/>
              </a:lnSpc>
            </a:pPr>
            <a:endParaRPr lang="en-US" sz="3600" dirty="0" smtClean="0"/>
          </a:p>
          <a:p>
            <a:pPr eaLnBrk="1" hangingPunct="1">
              <a:lnSpc>
                <a:spcPct val="80000"/>
              </a:lnSpc>
            </a:pPr>
            <a:r>
              <a:rPr lang="en-US" sz="3600" b="1" dirty="0" smtClean="0"/>
              <a:t>Be realistic about the needs and abilities of your child.</a:t>
            </a:r>
          </a:p>
          <a:p>
            <a:pPr eaLnBrk="1" hangingPunct="1">
              <a:lnSpc>
                <a:spcPct val="80000"/>
              </a:lnSpc>
            </a:pPr>
            <a:endParaRPr lang="en-US" sz="3600" b="1" dirty="0" smtClean="0"/>
          </a:p>
          <a:p>
            <a:pPr eaLnBrk="1" hangingPunct="1">
              <a:lnSpc>
                <a:spcPct val="80000"/>
              </a:lnSpc>
            </a:pPr>
            <a:r>
              <a:rPr lang="en-US" sz="3600" b="1" dirty="0" smtClean="0"/>
              <a:t>Build STRONG relationships/ask for help/volunteer…</a:t>
            </a:r>
          </a:p>
          <a:p>
            <a:pPr eaLnBrk="1" hangingPunct="1">
              <a:lnSpc>
                <a:spcPct val="80000"/>
              </a:lnSpc>
            </a:pPr>
            <a:endParaRPr lang="en-US" sz="2200" b="1" dirty="0" smtClean="0"/>
          </a:p>
          <a:p>
            <a:pPr eaLnBrk="1" hangingPunct="1">
              <a:lnSpc>
                <a:spcPct val="80000"/>
              </a:lnSpc>
            </a:pPr>
            <a:endParaRPr lang="en-US" sz="2200" dirty="0" smtClean="0"/>
          </a:p>
          <a:p>
            <a:pPr eaLnBrk="1" hangingPunct="1">
              <a:lnSpc>
                <a:spcPct val="80000"/>
              </a:lnSpc>
            </a:pPr>
            <a:endParaRPr lang="en-US" sz="2200" dirty="0" smtClean="0"/>
          </a:p>
        </p:txBody>
      </p:sp>
    </p:spTree>
    <p:extLst>
      <p:ext uri="{BB962C8B-B14F-4D97-AF65-F5344CB8AC3E}">
        <p14:creationId xmlns="" xmlns:p14="http://schemas.microsoft.com/office/powerpoint/2010/main" val="370706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3" end="3"/>
                                            </p:txEl>
                                          </p:spTgt>
                                        </p:tgtEl>
                                        <p:attrNameLst>
                                          <p:attrName>style.visibility</p:attrName>
                                        </p:attrNameLst>
                                      </p:cBhvr>
                                      <p:to>
                                        <p:strVal val="visible"/>
                                      </p:to>
                                    </p:set>
                                    <p:animEffect transition="in" filter="fade">
                                      <p:cBhvr>
                                        <p:cTn id="7" dur="500"/>
                                        <p:tgtEl>
                                          <p:spTgt spid="2355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5">
                                            <p:txEl>
                                              <p:pRg st="5" end="5"/>
                                            </p:txEl>
                                          </p:spTgt>
                                        </p:tgtEl>
                                        <p:attrNameLst>
                                          <p:attrName>style.visibility</p:attrName>
                                        </p:attrNameLst>
                                      </p:cBhvr>
                                      <p:to>
                                        <p:strVal val="visible"/>
                                      </p:to>
                                    </p:set>
                                    <p:animEffect transition="in" filter="fade">
                                      <p:cBhvr>
                                        <p:cTn id="12" dur="5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451513" y="533400"/>
            <a:ext cx="8229600" cy="685800"/>
          </a:xfrm>
          <a:prstGeom prst="rect">
            <a:avLst/>
          </a:prstGeom>
        </p:spPr>
        <p:txBody>
          <a:bodyPr>
            <a:normAutofit/>
          </a:bodyPr>
          <a:lstStyle/>
          <a:p>
            <a:pPr eaLnBrk="1" hangingPunct="1"/>
            <a:r>
              <a:rPr lang="en-US" sz="3600" b="1" dirty="0" smtClean="0">
                <a:solidFill>
                  <a:srgbClr val="FFFF00"/>
                </a:solidFill>
                <a:effectLst>
                  <a:outerShdw blurRad="38100" dist="38100" dir="2700000" algn="tl">
                    <a:srgbClr val="000000">
                      <a:alpha val="43137"/>
                    </a:srgbClr>
                  </a:outerShdw>
                </a:effectLst>
              </a:rPr>
              <a:t>Parents</a:t>
            </a:r>
          </a:p>
        </p:txBody>
      </p:sp>
      <p:sp>
        <p:nvSpPr>
          <p:cNvPr id="24579" name="Content Placeholder 2"/>
          <p:cNvSpPr>
            <a:spLocks noGrp="1"/>
          </p:cNvSpPr>
          <p:nvPr>
            <p:ph idx="4294967295"/>
          </p:nvPr>
        </p:nvSpPr>
        <p:spPr>
          <a:xfrm>
            <a:off x="135340" y="1447800"/>
            <a:ext cx="8861946" cy="5410200"/>
          </a:xfrm>
          <a:prstGeom prst="rect">
            <a:avLst/>
          </a:prstGeom>
        </p:spPr>
        <p:txBody>
          <a:bodyPr>
            <a:noAutofit/>
          </a:bodyPr>
          <a:lstStyle/>
          <a:p>
            <a:pPr eaLnBrk="1" hangingPunct="1">
              <a:lnSpc>
                <a:spcPct val="80000"/>
              </a:lnSpc>
            </a:pPr>
            <a:r>
              <a:rPr lang="en-US" sz="2800" b="1" dirty="0" smtClean="0"/>
              <a:t>Don’t always expect to get your own way. Be flexible.</a:t>
            </a:r>
          </a:p>
          <a:p>
            <a:pPr eaLnBrk="1" hangingPunct="1">
              <a:lnSpc>
                <a:spcPct val="80000"/>
              </a:lnSpc>
            </a:pPr>
            <a:endParaRPr lang="en-US" sz="2800" dirty="0" smtClean="0"/>
          </a:p>
          <a:p>
            <a:pPr eaLnBrk="1" hangingPunct="1">
              <a:lnSpc>
                <a:spcPct val="80000"/>
              </a:lnSpc>
            </a:pPr>
            <a:r>
              <a:rPr lang="en-US" sz="2800" b="1" dirty="0" smtClean="0"/>
              <a:t>When a problem arises, talk to the teacher first. If you get no results, consult the head of the building or district special education department or principal; and if you still get no results, speak to the superintendent. Don’t start at the top. You’ll burn bridges that way, and they won’t like seeing you coming.</a:t>
            </a:r>
          </a:p>
          <a:p>
            <a:pPr eaLnBrk="1" hangingPunct="1">
              <a:lnSpc>
                <a:spcPct val="80000"/>
              </a:lnSpc>
            </a:pPr>
            <a:endParaRPr lang="en-US" sz="2800" dirty="0" smtClean="0"/>
          </a:p>
          <a:p>
            <a:pPr eaLnBrk="1" hangingPunct="1">
              <a:lnSpc>
                <a:spcPct val="80000"/>
              </a:lnSpc>
            </a:pPr>
            <a:r>
              <a:rPr lang="en-US" sz="2800" b="1" dirty="0" smtClean="0"/>
              <a:t>Don’t demand. Ask how you can help and be part of the process and solution. Demanding versus helping are two different approaches. One works.</a:t>
            </a:r>
          </a:p>
          <a:p>
            <a:pPr eaLnBrk="1" hangingPunct="1">
              <a:lnSpc>
                <a:spcPct val="80000"/>
              </a:lnSpc>
            </a:pPr>
            <a:endParaRPr lang="en-US" dirty="0" smtClean="0"/>
          </a:p>
          <a:p>
            <a:pPr marL="0" indent="0" eaLnBrk="1" hangingPunct="1">
              <a:lnSpc>
                <a:spcPct val="80000"/>
              </a:lnSpc>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animEffect transition="in" filter="fade">
                                      <p:cBhvr>
                                        <p:cTn id="7" dur="500"/>
                                        <p:tgtEl>
                                          <p:spTgt spid="2457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579">
                                            <p:txEl>
                                              <p:pRg st="4" end="4"/>
                                            </p:txEl>
                                          </p:spTgt>
                                        </p:tgtEl>
                                        <p:attrNameLst>
                                          <p:attrName>style.visibility</p:attrName>
                                        </p:attrNameLst>
                                      </p:cBhvr>
                                      <p:to>
                                        <p:strVal val="visible"/>
                                      </p:to>
                                    </p:set>
                                    <p:animEffect transition="in" filter="fade">
                                      <p:cBhvr>
                                        <p:cTn id="12"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479946" y="762000"/>
            <a:ext cx="8229600" cy="685800"/>
          </a:xfrm>
          <a:prstGeom prst="rect">
            <a:avLst/>
          </a:prstGeom>
        </p:spPr>
        <p:txBody>
          <a:bodyPr>
            <a:normAutofit/>
          </a:bodyPr>
          <a:lstStyle/>
          <a:p>
            <a:pPr eaLnBrk="1" hangingPunct="1"/>
            <a:r>
              <a:rPr lang="en-US" sz="3600" b="1" dirty="0" smtClean="0">
                <a:solidFill>
                  <a:srgbClr val="FFFF00"/>
                </a:solidFill>
                <a:effectLst>
                  <a:outerShdw blurRad="38100" dist="38100" dir="2700000" algn="tl">
                    <a:srgbClr val="000000">
                      <a:alpha val="43137"/>
                    </a:srgbClr>
                  </a:outerShdw>
                </a:effectLst>
              </a:rPr>
              <a:t>Parents</a:t>
            </a:r>
          </a:p>
        </p:txBody>
      </p:sp>
      <p:sp>
        <p:nvSpPr>
          <p:cNvPr id="24579" name="Content Placeholder 2"/>
          <p:cNvSpPr>
            <a:spLocks noGrp="1"/>
          </p:cNvSpPr>
          <p:nvPr>
            <p:ph idx="4294967295"/>
          </p:nvPr>
        </p:nvSpPr>
        <p:spPr>
          <a:xfrm>
            <a:off x="251346" y="1295400"/>
            <a:ext cx="8686800" cy="5410200"/>
          </a:xfrm>
          <a:prstGeom prst="rect">
            <a:avLst/>
          </a:prstGeom>
        </p:spPr>
        <p:txBody>
          <a:bodyPr>
            <a:normAutofit fontScale="92500" lnSpcReduction="10000"/>
          </a:bodyPr>
          <a:lstStyle/>
          <a:p>
            <a:pPr eaLnBrk="1" hangingPunct="1">
              <a:lnSpc>
                <a:spcPct val="80000"/>
              </a:lnSpc>
            </a:pPr>
            <a:endParaRPr lang="en-US" sz="900" dirty="0" smtClean="0"/>
          </a:p>
          <a:p>
            <a:pPr eaLnBrk="1" hangingPunct="1">
              <a:lnSpc>
                <a:spcPct val="80000"/>
              </a:lnSpc>
            </a:pPr>
            <a:r>
              <a:rPr lang="en-US" sz="3000" b="1" dirty="0" smtClean="0"/>
              <a:t>Offer to help in classrooms. (We volunteered to help in art and basic computer skills class, sat in on speech therapies, and so forth. It was a great learning tool for us as well as seeing what our child was learning and who was in his life!)</a:t>
            </a:r>
          </a:p>
          <a:p>
            <a:pPr eaLnBrk="1" hangingPunct="1">
              <a:lnSpc>
                <a:spcPct val="80000"/>
              </a:lnSpc>
            </a:pPr>
            <a:endParaRPr lang="en-US" sz="3000" dirty="0" smtClean="0"/>
          </a:p>
          <a:p>
            <a:pPr eaLnBrk="1" hangingPunct="1">
              <a:lnSpc>
                <a:spcPct val="80000"/>
              </a:lnSpc>
            </a:pPr>
            <a:r>
              <a:rPr lang="en-US" sz="3000" b="1" dirty="0" smtClean="0"/>
              <a:t>When you don’t know what to do, ask for help. Talk to counselors, other teachers and parents who can help you to sort things out and set you in the right direction.</a:t>
            </a:r>
          </a:p>
          <a:p>
            <a:pPr eaLnBrk="1" hangingPunct="1">
              <a:lnSpc>
                <a:spcPct val="80000"/>
              </a:lnSpc>
            </a:pPr>
            <a:endParaRPr lang="en-US" sz="3000" dirty="0" smtClean="0"/>
          </a:p>
          <a:p>
            <a:pPr eaLnBrk="1" hangingPunct="1">
              <a:lnSpc>
                <a:spcPct val="80000"/>
              </a:lnSpc>
            </a:pPr>
            <a:r>
              <a:rPr lang="en-US" sz="3000" b="1" dirty="0" smtClean="0"/>
              <a:t>Get involved in your child’s IEP, special education meetings, committees, and seminars. Far too many parents don’t do a thing—unbelievably</a:t>
            </a:r>
            <a:r>
              <a:rPr lang="en-US" sz="3500" b="1" dirty="0" smtClean="0"/>
              <a:t>! </a:t>
            </a:r>
            <a:endParaRPr lang="en-US" sz="3500" dirty="0" smtClean="0"/>
          </a:p>
        </p:txBody>
      </p:sp>
    </p:spTree>
    <p:extLst>
      <p:ext uri="{BB962C8B-B14F-4D97-AF65-F5344CB8AC3E}">
        <p14:creationId xmlns="" xmlns:p14="http://schemas.microsoft.com/office/powerpoint/2010/main" val="338665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579">
                                            <p:txEl>
                                              <p:pRg st="3" end="3"/>
                                            </p:txEl>
                                          </p:spTgt>
                                        </p:tgtEl>
                                        <p:attrNameLst>
                                          <p:attrName>style.visibility</p:attrName>
                                        </p:attrNameLst>
                                      </p:cBhvr>
                                      <p:to>
                                        <p:strVal val="visible"/>
                                      </p:to>
                                    </p:set>
                                    <p:animEffect transition="in" filter="fade">
                                      <p:cBhvr>
                                        <p:cTn id="7" dur="500"/>
                                        <p:tgtEl>
                                          <p:spTgt spid="2457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579">
                                            <p:txEl>
                                              <p:pRg st="5" end="5"/>
                                            </p:txEl>
                                          </p:spTgt>
                                        </p:tgtEl>
                                        <p:attrNameLst>
                                          <p:attrName>style.visibility</p:attrName>
                                        </p:attrNameLst>
                                      </p:cBhvr>
                                      <p:to>
                                        <p:strVal val="visible"/>
                                      </p:to>
                                    </p:set>
                                    <p:animEffect transition="in" filter="fade">
                                      <p:cBhvr>
                                        <p:cTn id="12" dur="5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609600" y="685800"/>
            <a:ext cx="8229600" cy="838200"/>
          </a:xfrm>
          <a:prstGeom prst="rect">
            <a:avLst/>
          </a:prstGeom>
        </p:spPr>
        <p:txBody>
          <a:bodyPr>
            <a:normAutofit/>
          </a:bodyPr>
          <a:lstStyle/>
          <a:p>
            <a:pPr eaLnBrk="1" hangingPunct="1"/>
            <a:r>
              <a:rPr lang="en-US" sz="3600" b="1" dirty="0" smtClean="0">
                <a:solidFill>
                  <a:srgbClr val="FFFF00"/>
                </a:solidFill>
                <a:effectLst>
                  <a:outerShdw blurRad="38100" dist="38100" dir="2700000" algn="tl">
                    <a:srgbClr val="000000">
                      <a:alpha val="43137"/>
                    </a:srgbClr>
                  </a:outerShdw>
                </a:effectLst>
              </a:rPr>
              <a:t>Parents</a:t>
            </a:r>
          </a:p>
        </p:txBody>
      </p:sp>
      <p:sp>
        <p:nvSpPr>
          <p:cNvPr id="25603" name="Content Placeholder 2"/>
          <p:cNvSpPr>
            <a:spLocks noGrp="1"/>
          </p:cNvSpPr>
          <p:nvPr>
            <p:ph idx="4294967295"/>
          </p:nvPr>
        </p:nvSpPr>
        <p:spPr>
          <a:xfrm>
            <a:off x="228600" y="1219200"/>
            <a:ext cx="8763000" cy="4983163"/>
          </a:xfrm>
          <a:prstGeom prst="rect">
            <a:avLst/>
          </a:prstGeom>
        </p:spPr>
        <p:txBody>
          <a:bodyPr>
            <a:normAutofit fontScale="92500" lnSpcReduction="20000"/>
          </a:bodyPr>
          <a:lstStyle/>
          <a:p>
            <a:pPr eaLnBrk="1" hangingPunct="1">
              <a:lnSpc>
                <a:spcPct val="80000"/>
              </a:lnSpc>
            </a:pPr>
            <a:endParaRPr lang="en-US" sz="2000" b="1" dirty="0" smtClean="0"/>
          </a:p>
          <a:p>
            <a:pPr eaLnBrk="1" hangingPunct="1">
              <a:lnSpc>
                <a:spcPct val="80000"/>
              </a:lnSpc>
            </a:pPr>
            <a:r>
              <a:rPr lang="en-US" b="1" dirty="0" smtClean="0"/>
              <a:t>Encourage, thank, and appreciate all the people who work with your child. Send notes to express those feelings. An occasional small, inexpensive gift (e.g., stickers to use in class) that conveys your feelings is a great way to establish yourself as one who is caring and kind. When you need to meet and discuss something that is “difficult,” they know you are approachable, logical, and will listen to all the facts.</a:t>
            </a:r>
          </a:p>
          <a:p>
            <a:pPr eaLnBrk="1" hangingPunct="1">
              <a:lnSpc>
                <a:spcPct val="80000"/>
              </a:lnSpc>
            </a:pPr>
            <a:endParaRPr lang="en-US" dirty="0" smtClean="0"/>
          </a:p>
          <a:p>
            <a:pPr eaLnBrk="1" hangingPunct="1">
              <a:lnSpc>
                <a:spcPct val="80000"/>
              </a:lnSpc>
            </a:pPr>
            <a:r>
              <a:rPr lang="en-US" b="1" dirty="0" smtClean="0"/>
              <a:t>Remember to also show appreciation to the aides, bus drivers, therapists, and administrators who educate and care for your child. Be the same person to them that you want them to be for your child. They are all important in the care and educational concerns of your child.</a:t>
            </a:r>
          </a:p>
          <a:p>
            <a:pPr eaLnBrk="1" hangingPunct="1">
              <a:lnSpc>
                <a:spcPct val="80000"/>
              </a:lnSpc>
            </a:pPr>
            <a:endParaRPr lang="en-US" dirty="0" smtClean="0"/>
          </a:p>
          <a:p>
            <a:pPr eaLnBrk="1" hangingPunct="1">
              <a:lnSpc>
                <a:spcPct val="80000"/>
              </a:lnSpc>
            </a:pPr>
            <a:endParaRPr lang="en-US" sz="20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609600" y="685800"/>
            <a:ext cx="8229600" cy="838200"/>
          </a:xfrm>
          <a:prstGeom prst="rect">
            <a:avLst/>
          </a:prstGeom>
        </p:spPr>
        <p:txBody>
          <a:bodyPr>
            <a:normAutofit/>
          </a:bodyPr>
          <a:lstStyle/>
          <a:p>
            <a:pPr eaLnBrk="1" hangingPunct="1"/>
            <a:r>
              <a:rPr lang="en-US" sz="3600" b="1" dirty="0" smtClean="0">
                <a:solidFill>
                  <a:srgbClr val="FFFF00"/>
                </a:solidFill>
                <a:effectLst>
                  <a:outerShdw blurRad="38100" dist="38100" dir="2700000" algn="tl">
                    <a:srgbClr val="000000">
                      <a:alpha val="43137"/>
                    </a:srgbClr>
                  </a:outerShdw>
                </a:effectLst>
              </a:rPr>
              <a:t>Parents</a:t>
            </a:r>
          </a:p>
        </p:txBody>
      </p:sp>
      <p:sp>
        <p:nvSpPr>
          <p:cNvPr id="25603" name="Content Placeholder 2"/>
          <p:cNvSpPr>
            <a:spLocks noGrp="1"/>
          </p:cNvSpPr>
          <p:nvPr>
            <p:ph idx="4294967295"/>
          </p:nvPr>
        </p:nvSpPr>
        <p:spPr>
          <a:xfrm>
            <a:off x="422278" y="1219200"/>
            <a:ext cx="8229600" cy="4983163"/>
          </a:xfrm>
          <a:prstGeom prst="rect">
            <a:avLst/>
          </a:prstGeom>
        </p:spPr>
        <p:txBody>
          <a:bodyPr>
            <a:normAutofit/>
          </a:bodyPr>
          <a:lstStyle/>
          <a:p>
            <a:pPr eaLnBrk="1" hangingPunct="1">
              <a:lnSpc>
                <a:spcPct val="80000"/>
              </a:lnSpc>
            </a:pPr>
            <a:endParaRPr lang="en-US" sz="2000" b="1" dirty="0" smtClean="0"/>
          </a:p>
          <a:p>
            <a:pPr eaLnBrk="1" hangingPunct="1">
              <a:lnSpc>
                <a:spcPct val="80000"/>
              </a:lnSpc>
            </a:pPr>
            <a:endParaRPr lang="en-US" dirty="0" smtClean="0"/>
          </a:p>
          <a:p>
            <a:pPr eaLnBrk="1" hangingPunct="1">
              <a:lnSpc>
                <a:spcPct val="80000"/>
              </a:lnSpc>
            </a:pPr>
            <a:r>
              <a:rPr lang="en-US" b="1" dirty="0" smtClean="0"/>
              <a:t>We had a notebook that was sent between home and school to keep up good communication from teacher to parent and vice versa. It reduced phone calls and unnecessary meetings.</a:t>
            </a:r>
            <a:endParaRPr lang="en-US" dirty="0" smtClean="0"/>
          </a:p>
          <a:p>
            <a:pPr eaLnBrk="1" hangingPunct="1">
              <a:lnSpc>
                <a:spcPct val="80000"/>
              </a:lnSpc>
            </a:pPr>
            <a:endParaRPr lang="en-US" sz="2000" dirty="0" smtClean="0"/>
          </a:p>
        </p:txBody>
      </p:sp>
    </p:spTree>
    <p:extLst>
      <p:ext uri="{BB962C8B-B14F-4D97-AF65-F5344CB8AC3E}">
        <p14:creationId xmlns="" xmlns:p14="http://schemas.microsoft.com/office/powerpoint/2010/main" val="344876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434788" y="789214"/>
            <a:ext cx="8229600" cy="810986"/>
          </a:xfrm>
          <a:prstGeom prst="rect">
            <a:avLst/>
          </a:prstGeom>
        </p:spPr>
        <p:txBody>
          <a:bodyPr/>
          <a:lstStyle/>
          <a:p>
            <a:pPr eaLnBrk="1" hangingPunct="1"/>
            <a:r>
              <a:rPr lang="en-US" b="1" dirty="0" smtClean="0">
                <a:solidFill>
                  <a:srgbClr val="FFFF00"/>
                </a:solidFill>
                <a:effectLst>
                  <a:outerShdw blurRad="38100" dist="38100" dir="2700000" algn="tl">
                    <a:srgbClr val="000000">
                      <a:alpha val="43137"/>
                    </a:srgbClr>
                  </a:outerShdw>
                </a:effectLst>
              </a:rPr>
              <a:t>Marriage Matters </a:t>
            </a:r>
          </a:p>
        </p:txBody>
      </p:sp>
      <p:sp>
        <p:nvSpPr>
          <p:cNvPr id="5123" name="Content Placeholder 2"/>
          <p:cNvSpPr>
            <a:spLocks noGrp="1"/>
          </p:cNvSpPr>
          <p:nvPr>
            <p:ph idx="4294967295"/>
          </p:nvPr>
        </p:nvSpPr>
        <p:spPr>
          <a:xfrm>
            <a:off x="434788" y="1632857"/>
            <a:ext cx="8480612" cy="4525963"/>
          </a:xfrm>
          <a:prstGeom prst="rect">
            <a:avLst/>
          </a:prstGeom>
        </p:spPr>
        <p:txBody>
          <a:bodyPr>
            <a:normAutofit fontScale="92500"/>
          </a:bodyPr>
          <a:lstStyle/>
          <a:p>
            <a:pPr eaLnBrk="1" hangingPunct="1"/>
            <a:r>
              <a:rPr lang="en-US" sz="3600" b="1" dirty="0" smtClean="0"/>
              <a:t>The Sunday Times of London puts the divorce rate among parents of children with autism also as high as four out of five marriages. </a:t>
            </a:r>
          </a:p>
          <a:p>
            <a:pPr eaLnBrk="1" hangingPunct="1"/>
            <a:endParaRPr lang="en-US" sz="3600" b="1" dirty="0" smtClean="0"/>
          </a:p>
          <a:p>
            <a:pPr eaLnBrk="1" hangingPunct="1"/>
            <a:r>
              <a:rPr lang="en-US" sz="3600" b="1" dirty="0" smtClean="0"/>
              <a:t>“Frankly, I am not surprised, given how little assistance many couples receive.”</a:t>
            </a:r>
            <a:br>
              <a:rPr lang="en-US" sz="3600" b="1" dirty="0" smtClean="0"/>
            </a:br>
            <a:r>
              <a:rPr lang="en-US" sz="3600" b="1" dirty="0" smtClean="0"/>
              <a:t>- Sunday Times (London), 3/5/</a:t>
            </a:r>
            <a:r>
              <a:rPr lang="en-US" sz="3600" b="1" u="sng" dirty="0" smtClean="0"/>
              <a:t>06</a:t>
            </a:r>
            <a:r>
              <a:rPr lang="en-US" sz="3600" dirty="0" smtClean="0"/>
              <a:t/>
            </a:r>
            <a:br>
              <a:rPr lang="en-US" sz="3600" dirty="0" smtClean="0"/>
            </a:br>
            <a:endParaRPr 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fade">
                                      <p:cBhvr>
                                        <p:cTn id="12"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434788" y="1028700"/>
            <a:ext cx="8229600" cy="723900"/>
          </a:xfrm>
          <a:prstGeom prst="rect">
            <a:avLst/>
          </a:prstGeom>
        </p:spPr>
        <p:txBody>
          <a:bodyPr/>
          <a:lstStyle/>
          <a:p>
            <a:pPr eaLnBrk="1" hangingPunct="1"/>
            <a:r>
              <a:rPr lang="en-US" sz="3600" b="1" dirty="0" smtClean="0">
                <a:solidFill>
                  <a:srgbClr val="FFFF00"/>
                </a:solidFill>
                <a:effectLst>
                  <a:outerShdw blurRad="38100" dist="38100" dir="2700000" algn="tl">
                    <a:srgbClr val="000000">
                      <a:alpha val="43137"/>
                    </a:srgbClr>
                  </a:outerShdw>
                </a:effectLst>
              </a:rPr>
              <a:t>Additional </a:t>
            </a:r>
          </a:p>
        </p:txBody>
      </p:sp>
      <p:sp>
        <p:nvSpPr>
          <p:cNvPr id="26627" name="Content Placeholder 2"/>
          <p:cNvSpPr>
            <a:spLocks noGrp="1"/>
          </p:cNvSpPr>
          <p:nvPr>
            <p:ph idx="4294967295"/>
          </p:nvPr>
        </p:nvSpPr>
        <p:spPr>
          <a:xfrm>
            <a:off x="685800" y="1600200"/>
            <a:ext cx="8229600" cy="4525963"/>
          </a:xfrm>
          <a:prstGeom prst="rect">
            <a:avLst/>
          </a:prstGeom>
        </p:spPr>
        <p:txBody>
          <a:bodyPr/>
          <a:lstStyle/>
          <a:p>
            <a:pPr eaLnBrk="1" hangingPunct="1">
              <a:lnSpc>
                <a:spcPct val="90000"/>
              </a:lnSpc>
            </a:pPr>
            <a:r>
              <a:rPr lang="en-US" b="1" u="sng" dirty="0" smtClean="0"/>
              <a:t>Churches</a:t>
            </a:r>
            <a:r>
              <a:rPr lang="en-US" b="1" dirty="0" smtClean="0"/>
              <a:t> – Finding a Place</a:t>
            </a:r>
            <a:endParaRPr lang="en-US" dirty="0" smtClean="0"/>
          </a:p>
          <a:p>
            <a:pPr eaLnBrk="1" hangingPunct="1">
              <a:lnSpc>
                <a:spcPct val="90000"/>
              </a:lnSpc>
              <a:buFont typeface="Arial" charset="0"/>
              <a:buNone/>
            </a:pPr>
            <a:r>
              <a:rPr lang="en-US" b="1" dirty="0" smtClean="0"/>
              <a:t> </a:t>
            </a:r>
            <a:endParaRPr lang="en-US" dirty="0" smtClean="0"/>
          </a:p>
          <a:p>
            <a:pPr eaLnBrk="1" hangingPunct="1">
              <a:lnSpc>
                <a:spcPct val="90000"/>
              </a:lnSpc>
              <a:buFont typeface="Arial" charset="0"/>
              <a:buNone/>
            </a:pPr>
            <a:r>
              <a:rPr lang="en-US" b="1" u="sng" dirty="0" smtClean="0"/>
              <a:t>www.keyministry.org</a:t>
            </a:r>
          </a:p>
          <a:p>
            <a:pPr eaLnBrk="1" hangingPunct="1">
              <a:lnSpc>
                <a:spcPct val="90000"/>
              </a:lnSpc>
              <a:buFont typeface="Arial" charset="0"/>
              <a:buNone/>
            </a:pPr>
            <a:r>
              <a:rPr lang="en-US" b="1" dirty="0" smtClean="0"/>
              <a:t>Key Ministry-A Church for Every Child</a:t>
            </a:r>
            <a:endParaRPr lang="en-US" dirty="0" smtClean="0"/>
          </a:p>
          <a:p>
            <a:pPr eaLnBrk="1" hangingPunct="1">
              <a:lnSpc>
                <a:spcPct val="90000"/>
              </a:lnSpc>
              <a:buFont typeface="Arial" charset="0"/>
              <a:buNone/>
            </a:pPr>
            <a:r>
              <a:rPr lang="en-US" b="1" dirty="0" smtClean="0"/>
              <a:t> </a:t>
            </a:r>
            <a:endParaRPr lang="en-US" dirty="0" smtClean="0"/>
          </a:p>
          <a:p>
            <a:pPr eaLnBrk="1" hangingPunct="1">
              <a:lnSpc>
                <a:spcPct val="90000"/>
              </a:lnSpc>
              <a:buFont typeface="Arial" charset="0"/>
              <a:buNone/>
            </a:pPr>
            <a:r>
              <a:rPr lang="en-US" b="1" u="sng" dirty="0" smtClean="0">
                <a:effectLst>
                  <a:outerShdw blurRad="38100" dist="38100" dir="2700000" algn="tl">
                    <a:srgbClr val="000000">
                      <a:alpha val="43137"/>
                    </a:srgbClr>
                  </a:outerShdw>
                </a:effectLst>
              </a:rPr>
              <a:t>www.joniandfriends.org/church-relations</a:t>
            </a:r>
            <a:endParaRPr lang="en-US" u="sng" dirty="0" smtClean="0">
              <a:effectLst>
                <a:outerShdw blurRad="38100" dist="38100" dir="2700000" algn="tl">
                  <a:srgbClr val="000000">
                    <a:alpha val="43137"/>
                  </a:srgbClr>
                </a:outerShdw>
              </a:effectLst>
            </a:endParaRPr>
          </a:p>
          <a:p>
            <a:pPr eaLnBrk="1" hangingPunct="1">
              <a:lnSpc>
                <a:spcPct val="90000"/>
              </a:lnSpc>
            </a:pPr>
            <a:r>
              <a:rPr lang="en-US" b="1" dirty="0" smtClean="0"/>
              <a:t>Through the Roof Ministries</a:t>
            </a:r>
            <a:r>
              <a:rPr lang="en-US" dirty="0" smtClean="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434788" y="666750"/>
            <a:ext cx="8229600" cy="723900"/>
          </a:xfrm>
          <a:prstGeom prst="rect">
            <a:avLst/>
          </a:prstGeom>
        </p:spPr>
        <p:txBody>
          <a:bodyPr/>
          <a:lstStyle/>
          <a:p>
            <a:pPr eaLnBrk="1" hangingPunct="1"/>
            <a:r>
              <a:rPr lang="en-US" sz="3600" b="1" dirty="0" smtClean="0">
                <a:solidFill>
                  <a:srgbClr val="FFFF00"/>
                </a:solidFill>
                <a:effectLst>
                  <a:outerShdw blurRad="38100" dist="38100" dir="2700000" algn="tl">
                    <a:srgbClr val="000000">
                      <a:alpha val="43137"/>
                    </a:srgbClr>
                  </a:outerShdw>
                </a:effectLst>
              </a:rPr>
              <a:t>Challenges</a:t>
            </a:r>
          </a:p>
        </p:txBody>
      </p:sp>
      <p:sp>
        <p:nvSpPr>
          <p:cNvPr id="27651" name="Content Placeholder 2"/>
          <p:cNvSpPr>
            <a:spLocks noGrp="1"/>
          </p:cNvSpPr>
          <p:nvPr>
            <p:ph idx="4294967295"/>
          </p:nvPr>
        </p:nvSpPr>
        <p:spPr>
          <a:xfrm>
            <a:off x="606188" y="1524000"/>
            <a:ext cx="8229600" cy="4525963"/>
          </a:xfrm>
          <a:prstGeom prst="rect">
            <a:avLst/>
          </a:prstGeom>
        </p:spPr>
        <p:txBody>
          <a:bodyPr/>
          <a:lstStyle/>
          <a:p>
            <a:pPr eaLnBrk="1" hangingPunct="1">
              <a:lnSpc>
                <a:spcPct val="80000"/>
              </a:lnSpc>
            </a:pPr>
            <a:r>
              <a:rPr lang="en-US" b="1" dirty="0" smtClean="0"/>
              <a:t>ISOLATION - says you’re excluded, but by NOT being included, you feel like it.</a:t>
            </a:r>
            <a:endParaRPr lang="en-US" sz="1200" b="1" dirty="0" smtClean="0"/>
          </a:p>
          <a:p>
            <a:pPr eaLnBrk="1" hangingPunct="1">
              <a:lnSpc>
                <a:spcPct val="80000"/>
              </a:lnSpc>
            </a:pPr>
            <a:endParaRPr lang="en-US" sz="1200" dirty="0" smtClean="0"/>
          </a:p>
          <a:p>
            <a:pPr>
              <a:lnSpc>
                <a:spcPct val="80000"/>
              </a:lnSpc>
            </a:pPr>
            <a:r>
              <a:rPr lang="en-US" b="1" dirty="0" smtClean="0"/>
              <a:t> Paper work – mastering it</a:t>
            </a:r>
            <a:endParaRPr lang="en-US" dirty="0" smtClean="0"/>
          </a:p>
          <a:p>
            <a:pPr eaLnBrk="1" hangingPunct="1">
              <a:lnSpc>
                <a:spcPct val="80000"/>
              </a:lnSpc>
            </a:pPr>
            <a:endParaRPr lang="en-US" sz="1200" b="1" dirty="0" smtClean="0"/>
          </a:p>
          <a:p>
            <a:pPr>
              <a:lnSpc>
                <a:spcPct val="80000"/>
              </a:lnSpc>
            </a:pPr>
            <a:r>
              <a:rPr lang="en-US" b="1" dirty="0" smtClean="0"/>
              <a:t>What others are saying</a:t>
            </a:r>
          </a:p>
          <a:p>
            <a:pPr>
              <a:lnSpc>
                <a:spcPct val="80000"/>
              </a:lnSpc>
            </a:pPr>
            <a:endParaRPr lang="en-US" sz="1200" dirty="0" smtClean="0"/>
          </a:p>
          <a:p>
            <a:pPr>
              <a:lnSpc>
                <a:spcPct val="80000"/>
              </a:lnSpc>
            </a:pPr>
            <a:r>
              <a:rPr lang="en-US" b="1" dirty="0" smtClean="0"/>
              <a:t> Behavioral Issues</a:t>
            </a:r>
            <a:endParaRPr lang="en-US" dirty="0" smtClean="0"/>
          </a:p>
          <a:p>
            <a:pPr eaLnBrk="1" hangingPunct="1">
              <a:lnSpc>
                <a:spcPct val="80000"/>
              </a:lnSpc>
              <a:buFont typeface="Arial" charset="0"/>
              <a:buNone/>
            </a:pPr>
            <a:endParaRPr lang="en-US" sz="1200" dirty="0" smtClean="0"/>
          </a:p>
          <a:p>
            <a:pPr eaLnBrk="1" hangingPunct="1">
              <a:lnSpc>
                <a:spcPct val="80000"/>
              </a:lnSpc>
            </a:pPr>
            <a:r>
              <a:rPr lang="en-US" b="1" dirty="0" smtClean="0"/>
              <a:t>Rest</a:t>
            </a:r>
            <a:endParaRPr lang="en-US" sz="1200" b="1" dirty="0" smtClean="0"/>
          </a:p>
          <a:p>
            <a:pPr eaLnBrk="1" hangingPunct="1">
              <a:lnSpc>
                <a:spcPct val="80000"/>
              </a:lnSpc>
            </a:pPr>
            <a:endParaRPr lang="en-US" dirty="0" smtClean="0"/>
          </a:p>
          <a:p>
            <a:pPr eaLnBrk="1" hangingPunct="1">
              <a:lnSpc>
                <a:spcPct val="80000"/>
              </a:lnSpc>
              <a:buFont typeface="Arial" charset="0"/>
              <a:buNone/>
            </a:pPr>
            <a:r>
              <a:rPr lang="en-US" b="1" dirty="0" smtClean="0"/>
              <a:t> </a:t>
            </a:r>
            <a:endParaRPr lang="en-US"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animEffect transition="in" filter="fade">
                                      <p:cBhvr>
                                        <p:cTn id="7" dur="500"/>
                                        <p:tgtEl>
                                          <p:spTgt spid="2765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651">
                                            <p:txEl>
                                              <p:pRg st="4" end="4"/>
                                            </p:txEl>
                                          </p:spTgt>
                                        </p:tgtEl>
                                        <p:attrNameLst>
                                          <p:attrName>style.visibility</p:attrName>
                                        </p:attrNameLst>
                                      </p:cBhvr>
                                      <p:to>
                                        <p:strVal val="visible"/>
                                      </p:to>
                                    </p:set>
                                    <p:animEffect transition="in" filter="fade">
                                      <p:cBhvr>
                                        <p:cTn id="12" dur="500"/>
                                        <p:tgtEl>
                                          <p:spTgt spid="2765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651">
                                            <p:txEl>
                                              <p:pRg st="6" end="6"/>
                                            </p:txEl>
                                          </p:spTgt>
                                        </p:tgtEl>
                                        <p:attrNameLst>
                                          <p:attrName>style.visibility</p:attrName>
                                        </p:attrNameLst>
                                      </p:cBhvr>
                                      <p:to>
                                        <p:strVal val="visible"/>
                                      </p:to>
                                    </p:set>
                                    <p:animEffect transition="in" filter="fade">
                                      <p:cBhvr>
                                        <p:cTn id="17" dur="500"/>
                                        <p:tgtEl>
                                          <p:spTgt spid="27651">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651">
                                            <p:txEl>
                                              <p:pRg st="8" end="8"/>
                                            </p:txEl>
                                          </p:spTgt>
                                        </p:tgtEl>
                                        <p:attrNameLst>
                                          <p:attrName>style.visibility</p:attrName>
                                        </p:attrNameLst>
                                      </p:cBhvr>
                                      <p:to>
                                        <p:strVal val="visible"/>
                                      </p:to>
                                    </p:set>
                                    <p:animEffect transition="in" filter="fade">
                                      <p:cBhvr>
                                        <p:cTn id="22" dur="500"/>
                                        <p:tgtEl>
                                          <p:spTgt spid="276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FF00"/>
                </a:solidFill>
                <a:effectLst>
                  <a:outerShdw blurRad="38100" dist="38100" dir="2700000" algn="tl">
                    <a:srgbClr val="000000">
                      <a:alpha val="43137"/>
                    </a:srgbClr>
                  </a:outerShdw>
                </a:effectLst>
              </a:rPr>
              <a:t>Questions and Answers</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 xmlns:p14="http://schemas.microsoft.com/office/powerpoint/2010/main" val="39439088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4788" y="821674"/>
            <a:ext cx="8229600" cy="609600"/>
          </a:xfrm>
          <a:prstGeom prst="rect">
            <a:avLst/>
          </a:prstGeom>
        </p:spPr>
        <p:txBody>
          <a:bodyPr>
            <a:normAutofit fontScale="90000"/>
          </a:bodyPr>
          <a:lstStyle/>
          <a:p>
            <a:pPr eaLnBrk="1" hangingPunct="1">
              <a:defRPr/>
            </a:pPr>
            <a:r>
              <a:rPr lang="en-US" sz="3600" b="1" dirty="0" smtClean="0"/>
              <a:t>Articles by and Interviews with Joe and </a:t>
            </a:r>
            <a:r>
              <a:rPr lang="en-US" sz="3600" b="1" dirty="0" err="1" smtClean="0"/>
              <a:t>Cindi</a:t>
            </a:r>
            <a:r>
              <a:rPr lang="en-US" sz="3600" b="1" dirty="0" smtClean="0"/>
              <a:t>:</a:t>
            </a:r>
            <a:r>
              <a:rPr lang="en-US" sz="4000" dirty="0" smtClean="0"/>
              <a:t/>
            </a:r>
            <a:br>
              <a:rPr lang="en-US" sz="4000" dirty="0" smtClean="0"/>
            </a:br>
            <a:endParaRPr lang="en-US" sz="4000" dirty="0" smtClean="0"/>
          </a:p>
        </p:txBody>
      </p:sp>
      <p:sp>
        <p:nvSpPr>
          <p:cNvPr id="28675" name="Content Placeholder 2"/>
          <p:cNvSpPr>
            <a:spLocks noGrp="1"/>
          </p:cNvSpPr>
          <p:nvPr>
            <p:ph idx="4294967295"/>
          </p:nvPr>
        </p:nvSpPr>
        <p:spPr>
          <a:xfrm>
            <a:off x="306947" y="1828800"/>
            <a:ext cx="8593428" cy="4038600"/>
          </a:xfrm>
          <a:prstGeom prst="rect">
            <a:avLst/>
          </a:prstGeom>
        </p:spPr>
        <p:txBody>
          <a:bodyPr>
            <a:normAutofit/>
          </a:bodyPr>
          <a:lstStyle/>
          <a:p>
            <a:pPr marL="0" indent="0">
              <a:lnSpc>
                <a:spcPct val="80000"/>
              </a:lnSpc>
              <a:buNone/>
            </a:pPr>
            <a:r>
              <a:rPr lang="en-US" sz="2400" b="1" dirty="0" smtClean="0">
                <a:effectLst>
                  <a:outerShdw blurRad="38100" dist="38100" dir="2700000" algn="tl">
                    <a:srgbClr val="000000">
                      <a:alpha val="43137"/>
                    </a:srgbClr>
                  </a:outerShdw>
                </a:effectLst>
              </a:rPr>
              <a:t>FOCUS ON THE FAMILY Broadcast: “Our Families Unexpected Journey” including pictures along our journey</a:t>
            </a:r>
          </a:p>
          <a:p>
            <a:pPr marL="0" indent="0" eaLnBrk="1" hangingPunct="1">
              <a:lnSpc>
                <a:spcPct val="80000"/>
              </a:lnSpc>
              <a:buNone/>
            </a:pPr>
            <a:endParaRPr lang="en-US" sz="1200" b="1" dirty="0" smtClean="0">
              <a:effectLst>
                <a:outerShdw blurRad="38100" dist="38100" dir="2700000" algn="tl">
                  <a:srgbClr val="000000">
                    <a:alpha val="43137"/>
                  </a:srgbClr>
                </a:outerShdw>
              </a:effectLst>
            </a:endParaRPr>
          </a:p>
          <a:p>
            <a:pPr marL="0" indent="0">
              <a:lnSpc>
                <a:spcPct val="80000"/>
              </a:lnSpc>
              <a:buNone/>
            </a:pPr>
            <a:r>
              <a:rPr lang="en-US" sz="2400" b="1" dirty="0" smtClean="0">
                <a:solidFill>
                  <a:srgbClr val="FFFF00"/>
                </a:solidFill>
                <a:effectLst>
                  <a:outerShdw blurRad="38100" dist="38100" dir="2700000" algn="tl">
                    <a:srgbClr val="000000">
                      <a:alpha val="43137"/>
                    </a:srgbClr>
                  </a:outerShdw>
                </a:effectLst>
              </a:rPr>
              <a:t>        PART </a:t>
            </a:r>
            <a:r>
              <a:rPr lang="en-US" sz="2400" b="1" dirty="0">
                <a:solidFill>
                  <a:srgbClr val="FFFF00"/>
                </a:solidFill>
                <a:effectLst>
                  <a:outerShdw blurRad="38100" dist="38100" dir="2700000" algn="tl">
                    <a:srgbClr val="000000">
                      <a:alpha val="43137"/>
                    </a:srgbClr>
                  </a:outerShdw>
                </a:effectLst>
              </a:rPr>
              <a:t>ONE  </a:t>
            </a:r>
            <a:r>
              <a:rPr lang="en-US" sz="2400" b="1" dirty="0" smtClean="0">
                <a:solidFill>
                  <a:srgbClr val="FFFF00"/>
                </a:solidFill>
                <a:effectLst>
                  <a:outerShdw blurRad="38100" dist="38100" dir="2700000" algn="tl">
                    <a:srgbClr val="000000">
                      <a:alpha val="43137"/>
                    </a:srgbClr>
                  </a:outerShdw>
                </a:effectLst>
              </a:rPr>
              <a:t>                                          </a:t>
            </a:r>
            <a:r>
              <a:rPr lang="en-US" sz="2400" b="1" dirty="0">
                <a:solidFill>
                  <a:srgbClr val="FFFF00"/>
                </a:solidFill>
                <a:effectLst>
                  <a:outerShdw blurRad="38100" dist="38100" dir="2700000" algn="tl">
                    <a:srgbClr val="000000">
                      <a:alpha val="43137"/>
                    </a:srgbClr>
                  </a:outerShdw>
                </a:effectLst>
              </a:rPr>
              <a:t>PART TWO</a:t>
            </a:r>
          </a:p>
          <a:p>
            <a:pPr marL="0" indent="0">
              <a:lnSpc>
                <a:spcPct val="80000"/>
              </a:lnSpc>
              <a:buNone/>
            </a:pPr>
            <a:endParaRPr lang="en-US" sz="2400" b="1" dirty="0">
              <a:solidFill>
                <a:srgbClr val="FFFF00"/>
              </a:solidFill>
              <a:effectLst>
                <a:outerShdw blurRad="38100" dist="38100" dir="2700000" algn="tl">
                  <a:srgbClr val="000000">
                    <a:alpha val="43137"/>
                  </a:srgbClr>
                </a:outerShdw>
              </a:effectLst>
            </a:endParaRPr>
          </a:p>
          <a:p>
            <a:pPr eaLnBrk="1" hangingPunct="1">
              <a:lnSpc>
                <a:spcPct val="80000"/>
              </a:lnSpc>
            </a:pPr>
            <a:endParaRPr lang="en-US" sz="1200" dirty="0" smtClean="0"/>
          </a:p>
          <a:p>
            <a:pPr marL="0" indent="0">
              <a:lnSpc>
                <a:spcPct val="80000"/>
              </a:lnSpc>
              <a:buNone/>
            </a:pPr>
            <a:r>
              <a:rPr lang="en-US" sz="2400" b="1" dirty="0">
                <a:effectLst>
                  <a:outerShdw blurRad="38100" dist="38100" dir="2700000" algn="tl">
                    <a:srgbClr val="000000">
                      <a:alpha val="43137"/>
                    </a:srgbClr>
                  </a:outerShdw>
                </a:effectLst>
              </a:rPr>
              <a:t>FOCUS ON THE FAMILY </a:t>
            </a:r>
            <a:r>
              <a:rPr lang="en-US" sz="2400" b="1" dirty="0" smtClean="0">
                <a:effectLst>
                  <a:outerShdw blurRad="38100" dist="38100" dir="2700000" algn="tl">
                    <a:srgbClr val="000000">
                      <a:alpha val="43137"/>
                    </a:srgbClr>
                  </a:outerShdw>
                </a:effectLst>
              </a:rPr>
              <a:t>– 8 articles in a series on Marriage and 				      Special  Needs:</a:t>
            </a:r>
          </a:p>
          <a:p>
            <a:pPr eaLnBrk="1" hangingPunct="1">
              <a:lnSpc>
                <a:spcPct val="80000"/>
              </a:lnSpc>
            </a:pPr>
            <a:endParaRPr lang="en-US" sz="1800" dirty="0" smtClean="0"/>
          </a:p>
          <a:p>
            <a:pPr eaLnBrk="1" hangingPunct="1">
              <a:lnSpc>
                <a:spcPct val="80000"/>
              </a:lnSpc>
            </a:pPr>
            <a:endParaRPr lang="en-US" sz="1800" dirty="0"/>
          </a:p>
          <a:p>
            <a:pPr marL="0" indent="0" eaLnBrk="1" hangingPunct="1">
              <a:lnSpc>
                <a:spcPct val="80000"/>
              </a:lnSpc>
              <a:buNone/>
            </a:pPr>
            <a:r>
              <a:rPr lang="en-US" sz="2800" b="1" dirty="0" smtClean="0">
                <a:effectLst>
                  <a:outerShdw blurRad="38100" dist="38100" dir="2700000" algn="tl">
                    <a:srgbClr val="000000">
                      <a:alpha val="43137"/>
                    </a:srgbClr>
                  </a:outerShdw>
                </a:effectLst>
              </a:rPr>
              <a:t>FOCUS ON THE FAMILY</a:t>
            </a:r>
            <a:r>
              <a:rPr lang="en-US" sz="1800" dirty="0" smtClean="0"/>
              <a:t> – </a:t>
            </a:r>
            <a:r>
              <a:rPr lang="en-US" sz="2400" dirty="0" smtClean="0"/>
              <a:t>one article on ISOLATION:  </a:t>
            </a:r>
            <a:endParaRPr lang="en-US" sz="1800" b="1" u="sng" dirty="0" smtClean="0"/>
          </a:p>
        </p:txBody>
      </p:sp>
      <p:sp>
        <p:nvSpPr>
          <p:cNvPr id="3" name="Rounded Rectangle 2">
            <a:hlinkClick r:id="rId2"/>
          </p:cNvPr>
          <p:cNvSpPr/>
          <p:nvPr/>
        </p:nvSpPr>
        <p:spPr>
          <a:xfrm>
            <a:off x="2317124" y="2704563"/>
            <a:ext cx="1447800" cy="381000"/>
          </a:xfrm>
          <a:prstGeom prst="roundRect">
            <a:avLst/>
          </a:prstGeom>
          <a:gradFill>
            <a:gsLst>
              <a:gs pos="0">
                <a:srgbClr val="FFFF00"/>
              </a:gs>
              <a:gs pos="80000">
                <a:schemeClr val="accent6">
                  <a:shade val="93000"/>
                  <a:satMod val="130000"/>
                </a:schemeClr>
              </a:gs>
              <a:gs pos="100000">
                <a:schemeClr val="accent6">
                  <a:shade val="94000"/>
                  <a:satMod val="135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smtClean="0">
                <a:solidFill>
                  <a:srgbClr val="FF0000"/>
                </a:solidFill>
              </a:rPr>
              <a:t>Click Here</a:t>
            </a:r>
            <a:endParaRPr lang="en-US" b="1" dirty="0">
              <a:solidFill>
                <a:srgbClr val="FF0000"/>
              </a:solidFill>
            </a:endParaRPr>
          </a:p>
        </p:txBody>
      </p:sp>
      <p:sp>
        <p:nvSpPr>
          <p:cNvPr id="5" name="Rounded Rectangle 4">
            <a:hlinkClick r:id="rId3"/>
          </p:cNvPr>
          <p:cNvSpPr/>
          <p:nvPr/>
        </p:nvSpPr>
        <p:spPr>
          <a:xfrm>
            <a:off x="6629400" y="2736372"/>
            <a:ext cx="1447800" cy="381000"/>
          </a:xfrm>
          <a:prstGeom prst="roundRect">
            <a:avLst/>
          </a:prstGeom>
          <a:gradFill>
            <a:gsLst>
              <a:gs pos="0">
                <a:srgbClr val="FFFF00"/>
              </a:gs>
              <a:gs pos="80000">
                <a:schemeClr val="accent6">
                  <a:shade val="93000"/>
                  <a:satMod val="130000"/>
                </a:schemeClr>
              </a:gs>
              <a:gs pos="100000">
                <a:schemeClr val="accent6">
                  <a:shade val="94000"/>
                  <a:satMod val="135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smtClean="0">
                <a:solidFill>
                  <a:srgbClr val="FF0000"/>
                </a:solidFill>
              </a:rPr>
              <a:t>Click Here</a:t>
            </a:r>
            <a:endParaRPr lang="en-US" b="1" dirty="0">
              <a:solidFill>
                <a:srgbClr val="FF0000"/>
              </a:solidFill>
            </a:endParaRPr>
          </a:p>
        </p:txBody>
      </p:sp>
      <p:sp>
        <p:nvSpPr>
          <p:cNvPr id="6" name="Rounded Rectangle 5">
            <a:hlinkClick r:id="rId4"/>
          </p:cNvPr>
          <p:cNvSpPr/>
          <p:nvPr/>
        </p:nvSpPr>
        <p:spPr>
          <a:xfrm>
            <a:off x="5630270" y="3999348"/>
            <a:ext cx="1447800" cy="381000"/>
          </a:xfrm>
          <a:prstGeom prst="roundRect">
            <a:avLst/>
          </a:prstGeom>
          <a:gradFill>
            <a:gsLst>
              <a:gs pos="0">
                <a:srgbClr val="FFFF00"/>
              </a:gs>
              <a:gs pos="80000">
                <a:schemeClr val="accent6">
                  <a:shade val="93000"/>
                  <a:satMod val="130000"/>
                </a:schemeClr>
              </a:gs>
              <a:gs pos="100000">
                <a:schemeClr val="accent6">
                  <a:shade val="94000"/>
                  <a:satMod val="135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smtClean="0">
                <a:solidFill>
                  <a:srgbClr val="FF0000"/>
                </a:solidFill>
              </a:rPr>
              <a:t>Click Here</a:t>
            </a:r>
            <a:endParaRPr lang="en-US" b="1" dirty="0">
              <a:solidFill>
                <a:srgbClr val="FF0000"/>
              </a:solidFill>
            </a:endParaRPr>
          </a:p>
        </p:txBody>
      </p:sp>
      <p:sp>
        <p:nvSpPr>
          <p:cNvPr id="7" name="Rounded Rectangle 6">
            <a:hlinkClick r:id="rId5"/>
          </p:cNvPr>
          <p:cNvSpPr/>
          <p:nvPr/>
        </p:nvSpPr>
        <p:spPr>
          <a:xfrm>
            <a:off x="7197254" y="4855183"/>
            <a:ext cx="1447800" cy="381000"/>
          </a:xfrm>
          <a:prstGeom prst="roundRect">
            <a:avLst/>
          </a:prstGeom>
          <a:gradFill>
            <a:gsLst>
              <a:gs pos="0">
                <a:srgbClr val="FFFF00"/>
              </a:gs>
              <a:gs pos="80000">
                <a:schemeClr val="accent6">
                  <a:shade val="93000"/>
                  <a:satMod val="130000"/>
                </a:schemeClr>
              </a:gs>
              <a:gs pos="100000">
                <a:schemeClr val="accent6">
                  <a:shade val="94000"/>
                  <a:satMod val="135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smtClean="0">
                <a:solidFill>
                  <a:srgbClr val="FF0000"/>
                </a:solidFill>
              </a:rPr>
              <a:t>Click Here</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a:xfrm>
            <a:off x="434788" y="1028700"/>
            <a:ext cx="8229600" cy="1143000"/>
          </a:xfrm>
          <a:prstGeom prst="rect">
            <a:avLst/>
          </a:prstGeom>
        </p:spPr>
        <p:txBody>
          <a:bodyPr/>
          <a:lstStyle/>
          <a:p>
            <a:pPr eaLnBrk="1" hangingPunct="1"/>
            <a:r>
              <a:rPr lang="en-US" smtClean="0"/>
              <a:t>Online Broadcasts:</a:t>
            </a:r>
          </a:p>
        </p:txBody>
      </p:sp>
      <p:sp>
        <p:nvSpPr>
          <p:cNvPr id="29699" name="Content Placeholder 2"/>
          <p:cNvSpPr>
            <a:spLocks noGrp="1"/>
          </p:cNvSpPr>
          <p:nvPr>
            <p:ph idx="4294967295"/>
          </p:nvPr>
        </p:nvSpPr>
        <p:spPr>
          <a:xfrm>
            <a:off x="404737" y="1828801"/>
            <a:ext cx="8229600" cy="3886200"/>
          </a:xfrm>
          <a:prstGeom prst="rect">
            <a:avLst/>
          </a:prstGeom>
        </p:spPr>
        <p:txBody>
          <a:bodyPr>
            <a:normAutofit/>
          </a:bodyPr>
          <a:lstStyle/>
          <a:p>
            <a:pPr eaLnBrk="1" hangingPunct="1">
              <a:lnSpc>
                <a:spcPct val="90000"/>
              </a:lnSpc>
            </a:pPr>
            <a:r>
              <a:rPr lang="en-US" sz="2700" dirty="0" smtClean="0"/>
              <a:t>Start Your Family: Becoming Parents of a Special Needs Child: (An interview with the </a:t>
            </a:r>
            <a:r>
              <a:rPr lang="en-US" sz="2700" dirty="0" err="1" smtClean="0"/>
              <a:t>Ferrini's</a:t>
            </a:r>
            <a:r>
              <a:rPr lang="en-US" sz="2700" dirty="0" smtClean="0"/>
              <a:t>) </a:t>
            </a:r>
          </a:p>
          <a:p>
            <a:pPr eaLnBrk="1" hangingPunct="1">
              <a:lnSpc>
                <a:spcPct val="90000"/>
              </a:lnSpc>
              <a:buFont typeface="Arial" charset="0"/>
              <a:buNone/>
            </a:pPr>
            <a:endParaRPr lang="en-US" sz="2700" dirty="0" smtClean="0"/>
          </a:p>
          <a:p>
            <a:pPr eaLnBrk="1" hangingPunct="1">
              <a:lnSpc>
                <a:spcPct val="90000"/>
              </a:lnSpc>
            </a:pPr>
            <a:r>
              <a:rPr lang="en-US" sz="2700" dirty="0" smtClean="0"/>
              <a:t>Need Project: - UNEXPECTED JOURNEY: (Ministry NEED PROJECT)  </a:t>
            </a:r>
          </a:p>
          <a:p>
            <a:pPr eaLnBrk="1" hangingPunct="1">
              <a:lnSpc>
                <a:spcPct val="90000"/>
              </a:lnSpc>
            </a:pPr>
            <a:endParaRPr lang="en-US" sz="2700" dirty="0" smtClean="0"/>
          </a:p>
        </p:txBody>
      </p:sp>
      <p:sp>
        <p:nvSpPr>
          <p:cNvPr id="4" name="Rounded Rectangle 3">
            <a:hlinkClick r:id="rId2"/>
          </p:cNvPr>
          <p:cNvSpPr/>
          <p:nvPr/>
        </p:nvSpPr>
        <p:spPr>
          <a:xfrm>
            <a:off x="6477663" y="2301024"/>
            <a:ext cx="1447800" cy="381000"/>
          </a:xfrm>
          <a:prstGeom prst="roundRect">
            <a:avLst/>
          </a:prstGeom>
          <a:gradFill>
            <a:gsLst>
              <a:gs pos="0">
                <a:srgbClr val="FFFF00"/>
              </a:gs>
              <a:gs pos="80000">
                <a:schemeClr val="accent6">
                  <a:shade val="93000"/>
                  <a:satMod val="130000"/>
                </a:schemeClr>
              </a:gs>
              <a:gs pos="100000">
                <a:schemeClr val="accent6">
                  <a:shade val="94000"/>
                  <a:satMod val="135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smtClean="0">
                <a:solidFill>
                  <a:srgbClr val="FF0000"/>
                </a:solidFill>
              </a:rPr>
              <a:t>Click Here</a:t>
            </a:r>
            <a:endParaRPr lang="en-US" b="1" dirty="0">
              <a:solidFill>
                <a:srgbClr val="FF0000"/>
              </a:solidFill>
            </a:endParaRPr>
          </a:p>
        </p:txBody>
      </p:sp>
      <p:sp>
        <p:nvSpPr>
          <p:cNvPr id="6" name="Rounded Rectangle 5">
            <a:hlinkClick r:id="rId3"/>
          </p:cNvPr>
          <p:cNvSpPr/>
          <p:nvPr/>
        </p:nvSpPr>
        <p:spPr>
          <a:xfrm>
            <a:off x="2328930" y="3531494"/>
            <a:ext cx="1447800" cy="381000"/>
          </a:xfrm>
          <a:prstGeom prst="roundRect">
            <a:avLst/>
          </a:prstGeom>
          <a:gradFill>
            <a:gsLst>
              <a:gs pos="0">
                <a:srgbClr val="FFFF00"/>
              </a:gs>
              <a:gs pos="80000">
                <a:schemeClr val="accent6">
                  <a:shade val="93000"/>
                  <a:satMod val="130000"/>
                </a:schemeClr>
              </a:gs>
              <a:gs pos="100000">
                <a:schemeClr val="accent6">
                  <a:shade val="94000"/>
                  <a:satMod val="135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smtClean="0">
                <a:solidFill>
                  <a:srgbClr val="FF0000"/>
                </a:solidFill>
              </a:rPr>
              <a:t>Click Here</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34788" y="838200"/>
            <a:ext cx="8229600" cy="723900"/>
          </a:xfrm>
          <a:prstGeom prst="rect">
            <a:avLst/>
          </a:prstGeom>
        </p:spPr>
        <p:txBody>
          <a:bodyPr/>
          <a:lstStyle/>
          <a:p>
            <a:pPr eaLnBrk="1" hangingPunct="1"/>
            <a:r>
              <a:rPr lang="en-US" sz="3600" b="1" dirty="0" smtClean="0">
                <a:solidFill>
                  <a:srgbClr val="FFFF00"/>
                </a:solidFill>
                <a:effectLst>
                  <a:outerShdw blurRad="38100" dist="38100" dir="2700000" algn="tl">
                    <a:srgbClr val="000000">
                      <a:alpha val="43137"/>
                    </a:srgbClr>
                  </a:outerShdw>
                </a:effectLst>
              </a:rPr>
              <a:t>Focus On The Family</a:t>
            </a:r>
          </a:p>
        </p:txBody>
      </p:sp>
      <p:sp>
        <p:nvSpPr>
          <p:cNvPr id="30723" name="Content Placeholder 2"/>
          <p:cNvSpPr>
            <a:spLocks noGrp="1"/>
          </p:cNvSpPr>
          <p:nvPr>
            <p:ph idx="4294967295"/>
          </p:nvPr>
        </p:nvSpPr>
        <p:spPr>
          <a:xfrm>
            <a:off x="434788" y="1905000"/>
            <a:ext cx="8229600" cy="4525963"/>
          </a:xfrm>
          <a:prstGeom prst="rect">
            <a:avLst/>
          </a:prstGeom>
        </p:spPr>
        <p:txBody>
          <a:bodyPr/>
          <a:lstStyle/>
          <a:p>
            <a:pPr eaLnBrk="1" hangingPunct="1">
              <a:lnSpc>
                <a:spcPct val="80000"/>
              </a:lnSpc>
            </a:pPr>
            <a:r>
              <a:rPr lang="en-US" sz="2500" b="1" u="sng" dirty="0" smtClean="0">
                <a:solidFill>
                  <a:srgbClr val="FFFF00"/>
                </a:solidFill>
                <a:effectLst>
                  <a:outerShdw blurRad="38100" dist="38100" dir="2700000" algn="tl">
                    <a:srgbClr val="000000">
                      <a:alpha val="43137"/>
                    </a:srgbClr>
                  </a:outerShdw>
                </a:effectLst>
              </a:rPr>
              <a:t>FOCUS ON THE FAMILY</a:t>
            </a:r>
            <a:r>
              <a:rPr lang="en-US" sz="2500" b="1" dirty="0" smtClean="0">
                <a:solidFill>
                  <a:srgbClr val="FFFF00"/>
                </a:solidFill>
                <a:effectLst>
                  <a:outerShdw blurRad="38100" dist="38100" dir="2700000" algn="tl">
                    <a:srgbClr val="000000">
                      <a:alpha val="43137"/>
                    </a:srgbClr>
                  </a:outerShdw>
                </a:effectLst>
              </a:rPr>
              <a:t> –</a:t>
            </a:r>
            <a:r>
              <a:rPr lang="en-US" sz="2500" b="1" i="1" dirty="0" smtClean="0">
                <a:solidFill>
                  <a:srgbClr val="FFFF00"/>
                </a:solidFill>
                <a:effectLst>
                  <a:outerShdw blurRad="38100" dist="38100" dir="2700000" algn="tl">
                    <a:srgbClr val="000000">
                      <a:alpha val="43137"/>
                    </a:srgbClr>
                  </a:outerShdw>
                </a:effectLst>
              </a:rPr>
              <a:t>Special Needs and Marriage</a:t>
            </a:r>
            <a:r>
              <a:rPr lang="en-US" sz="2500" dirty="0" smtClean="0"/>
              <a:t> – module of 1 overview and 6 articles in a series for their on-line magazine:</a:t>
            </a:r>
          </a:p>
          <a:p>
            <a:pPr eaLnBrk="1" hangingPunct="1">
              <a:lnSpc>
                <a:spcPct val="80000"/>
              </a:lnSpc>
            </a:pPr>
            <a:endParaRPr lang="en-US" sz="2500" dirty="0" smtClean="0"/>
          </a:p>
          <a:p>
            <a:pPr eaLnBrk="1" hangingPunct="1">
              <a:lnSpc>
                <a:spcPct val="80000"/>
              </a:lnSpc>
            </a:pPr>
            <a:endParaRPr lang="en-US" sz="2500" dirty="0" smtClean="0"/>
          </a:p>
          <a:p>
            <a:pPr eaLnBrk="1" hangingPunct="1">
              <a:lnSpc>
                <a:spcPct val="80000"/>
              </a:lnSpc>
            </a:pPr>
            <a:r>
              <a:rPr lang="en-US" sz="2500" b="1" dirty="0" smtClean="0">
                <a:solidFill>
                  <a:srgbClr val="FFFF00"/>
                </a:solidFill>
                <a:effectLst>
                  <a:outerShdw blurRad="38100" dist="38100" dir="2700000" algn="tl">
                    <a:srgbClr val="000000">
                      <a:alpha val="43137"/>
                    </a:srgbClr>
                  </a:outerShdw>
                </a:effectLst>
              </a:rPr>
              <a:t>Excerpt Article from </a:t>
            </a:r>
            <a:r>
              <a:rPr lang="en-US" sz="2500" b="1" i="1" dirty="0" smtClean="0">
                <a:solidFill>
                  <a:srgbClr val="FFFF00"/>
                </a:solidFill>
                <a:effectLst>
                  <a:outerShdw blurRad="38100" dist="38100" dir="2700000" algn="tl">
                    <a:srgbClr val="000000">
                      <a:alpha val="43137"/>
                    </a:srgbClr>
                  </a:outerShdw>
                </a:effectLst>
              </a:rPr>
              <a:t>UNEXPECTED JOURNEY – WHEN SPECIAL NEEDS CHANGE OUR COURSE - </a:t>
            </a:r>
            <a:r>
              <a:rPr lang="en-US" sz="2500" b="1" i="1" dirty="0" smtClean="0">
                <a:effectLst>
                  <a:outerShdw blurRad="38100" dist="38100" dir="2700000" algn="tl">
                    <a:srgbClr val="000000">
                      <a:alpha val="43137"/>
                    </a:srgbClr>
                  </a:outerShdw>
                </a:effectLst>
              </a:rPr>
              <a:t>one article in a series:  </a:t>
            </a:r>
          </a:p>
          <a:p>
            <a:pPr eaLnBrk="1" hangingPunct="1">
              <a:lnSpc>
                <a:spcPct val="80000"/>
              </a:lnSpc>
            </a:pPr>
            <a:endParaRPr lang="en-US" sz="2500" dirty="0" smtClean="0"/>
          </a:p>
        </p:txBody>
      </p:sp>
      <p:sp>
        <p:nvSpPr>
          <p:cNvPr id="4" name="Rounded Rectangle 3">
            <a:hlinkClick r:id="rId2"/>
          </p:cNvPr>
          <p:cNvSpPr/>
          <p:nvPr/>
        </p:nvSpPr>
        <p:spPr>
          <a:xfrm>
            <a:off x="2929944" y="2590800"/>
            <a:ext cx="1447800" cy="381000"/>
          </a:xfrm>
          <a:prstGeom prst="roundRect">
            <a:avLst/>
          </a:prstGeom>
          <a:gradFill>
            <a:gsLst>
              <a:gs pos="0">
                <a:srgbClr val="FFFF00"/>
              </a:gs>
              <a:gs pos="80000">
                <a:schemeClr val="accent6">
                  <a:shade val="93000"/>
                  <a:satMod val="130000"/>
                </a:schemeClr>
              </a:gs>
              <a:gs pos="100000">
                <a:schemeClr val="accent6">
                  <a:shade val="94000"/>
                  <a:satMod val="135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smtClean="0">
                <a:solidFill>
                  <a:srgbClr val="FF0000"/>
                </a:solidFill>
              </a:rPr>
              <a:t>Click Here</a:t>
            </a:r>
            <a:endParaRPr lang="en-US" b="1" dirty="0">
              <a:solidFill>
                <a:srgbClr val="FF0000"/>
              </a:solidFill>
            </a:endParaRPr>
          </a:p>
        </p:txBody>
      </p:sp>
      <p:sp>
        <p:nvSpPr>
          <p:cNvPr id="5" name="Rounded Rectangle 4">
            <a:hlinkClick r:id="rId3"/>
          </p:cNvPr>
          <p:cNvSpPr/>
          <p:nvPr/>
        </p:nvSpPr>
        <p:spPr>
          <a:xfrm>
            <a:off x="1905000" y="4320381"/>
            <a:ext cx="1447800" cy="381000"/>
          </a:xfrm>
          <a:prstGeom prst="roundRect">
            <a:avLst/>
          </a:prstGeom>
          <a:gradFill>
            <a:gsLst>
              <a:gs pos="0">
                <a:srgbClr val="FFFF00"/>
              </a:gs>
              <a:gs pos="80000">
                <a:schemeClr val="accent6">
                  <a:shade val="93000"/>
                  <a:satMod val="130000"/>
                </a:schemeClr>
              </a:gs>
              <a:gs pos="100000">
                <a:schemeClr val="accent6">
                  <a:shade val="94000"/>
                  <a:satMod val="135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smtClean="0">
                <a:solidFill>
                  <a:srgbClr val="FF0000"/>
                </a:solidFill>
              </a:rPr>
              <a:t>Click Here</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4294967295"/>
          </p:nvPr>
        </p:nvSpPr>
        <p:spPr>
          <a:xfrm>
            <a:off x="457200" y="457200"/>
            <a:ext cx="8229600" cy="5715000"/>
          </a:xfrm>
          <a:prstGeom prst="rect">
            <a:avLst/>
          </a:prstGeom>
        </p:spPr>
        <p:txBody>
          <a:bodyPr>
            <a:normAutofit lnSpcReduction="10000"/>
          </a:bodyPr>
          <a:lstStyle/>
          <a:p>
            <a:pPr algn="ctr" eaLnBrk="1" hangingPunct="1">
              <a:lnSpc>
                <a:spcPct val="80000"/>
              </a:lnSpc>
              <a:buFont typeface="Arial" charset="0"/>
              <a:buNone/>
            </a:pPr>
            <a:endParaRPr lang="en-US" sz="3600" b="1" u="sng" dirty="0" smtClean="0">
              <a:solidFill>
                <a:srgbClr val="FFFF00"/>
              </a:solidFill>
              <a:effectLst>
                <a:outerShdw blurRad="38100" dist="38100" dir="2700000" algn="tl">
                  <a:srgbClr val="000000">
                    <a:alpha val="43137"/>
                  </a:srgbClr>
                </a:outerShdw>
              </a:effectLst>
            </a:endParaRPr>
          </a:p>
          <a:p>
            <a:pPr algn="ctr" eaLnBrk="1" hangingPunct="1">
              <a:lnSpc>
                <a:spcPct val="80000"/>
              </a:lnSpc>
              <a:buFont typeface="Arial" charset="0"/>
              <a:buNone/>
            </a:pPr>
            <a:r>
              <a:rPr lang="en-US" sz="3600" b="1" u="sng" dirty="0" smtClean="0">
                <a:solidFill>
                  <a:srgbClr val="FFFF00"/>
                </a:solidFill>
                <a:effectLst>
                  <a:outerShdw blurRad="38100" dist="38100" dir="2700000" algn="tl">
                    <a:srgbClr val="000000">
                      <a:alpha val="43137"/>
                    </a:srgbClr>
                  </a:outerShdw>
                </a:effectLst>
              </a:rPr>
              <a:t>BOOKS</a:t>
            </a:r>
            <a:r>
              <a:rPr lang="en-US" sz="2200" b="1" u="sng" dirty="0" smtClean="0">
                <a:solidFill>
                  <a:srgbClr val="FFFF00"/>
                </a:solidFill>
                <a:effectLst>
                  <a:outerShdw blurRad="38100" dist="38100" dir="2700000" algn="tl">
                    <a:srgbClr val="000000">
                      <a:alpha val="43137"/>
                    </a:srgbClr>
                  </a:outerShdw>
                </a:effectLst>
              </a:rPr>
              <a:t>:</a:t>
            </a:r>
          </a:p>
          <a:p>
            <a:pPr eaLnBrk="1" hangingPunct="1">
              <a:lnSpc>
                <a:spcPct val="80000"/>
              </a:lnSpc>
              <a:buFont typeface="Arial" charset="0"/>
              <a:buNone/>
            </a:pPr>
            <a:endParaRPr lang="en-US" sz="900" dirty="0" smtClean="0"/>
          </a:p>
          <a:p>
            <a:pPr eaLnBrk="1" hangingPunct="1">
              <a:lnSpc>
                <a:spcPct val="80000"/>
              </a:lnSpc>
              <a:buFont typeface="Arial" charset="0"/>
              <a:buNone/>
            </a:pPr>
            <a:r>
              <a:rPr lang="en-US" sz="2200" b="1" i="1" u="sng" dirty="0" smtClean="0">
                <a:solidFill>
                  <a:srgbClr val="FFFF00"/>
                </a:solidFill>
                <a:effectLst>
                  <a:outerShdw blurRad="38100" dist="38100" dir="2700000" algn="tl">
                    <a:srgbClr val="000000">
                      <a:alpha val="43137"/>
                    </a:srgbClr>
                  </a:outerShdw>
                </a:effectLst>
              </a:rPr>
              <a:t>Unexpected Journey, When Special Needs Change Our Course</a:t>
            </a:r>
            <a:r>
              <a:rPr lang="en-US" sz="2200" b="1" dirty="0" smtClean="0">
                <a:solidFill>
                  <a:srgbClr val="FFFF00"/>
                </a:solidFill>
                <a:effectLst>
                  <a:outerShdw blurRad="38100" dist="38100" dir="2700000" algn="tl">
                    <a:srgbClr val="000000">
                      <a:alpha val="43137"/>
                    </a:srgbClr>
                  </a:outerShdw>
                </a:effectLst>
              </a:rPr>
              <a:t> </a:t>
            </a:r>
            <a:r>
              <a:rPr lang="en-US" sz="2200" dirty="0" smtClean="0"/>
              <a:t>– </a:t>
            </a:r>
            <a:r>
              <a:rPr lang="en-US" sz="2000" dirty="0" smtClean="0"/>
              <a:t>You’ll find your story between the lines of Dr. Joe and </a:t>
            </a:r>
            <a:r>
              <a:rPr lang="en-US" sz="2000" dirty="0" err="1" smtClean="0"/>
              <a:t>Cindi’s</a:t>
            </a:r>
            <a:r>
              <a:rPr lang="en-US" sz="2000" dirty="0" smtClean="0"/>
              <a:t> as they share their journey of caring for their son with special needs, their parents with Alzheimer’s, and the stories of “others” they interviewed. There is hope and encouragement intertwined between the real and raw parts of life!</a:t>
            </a:r>
          </a:p>
          <a:p>
            <a:pPr eaLnBrk="1" hangingPunct="1">
              <a:lnSpc>
                <a:spcPct val="80000"/>
              </a:lnSpc>
              <a:buFont typeface="Arial" charset="0"/>
              <a:buNone/>
            </a:pPr>
            <a:endParaRPr lang="en-US" sz="900" dirty="0" smtClean="0"/>
          </a:p>
          <a:p>
            <a:pPr eaLnBrk="1" hangingPunct="1">
              <a:lnSpc>
                <a:spcPct val="80000"/>
              </a:lnSpc>
              <a:buFont typeface="Arial" charset="0"/>
              <a:buNone/>
            </a:pPr>
            <a:r>
              <a:rPr lang="en-US" sz="2200" b="1" i="1" u="sng" dirty="0" smtClean="0">
                <a:solidFill>
                  <a:srgbClr val="FFFF00"/>
                </a:solidFill>
              </a:rPr>
              <a:t>No Regrets</a:t>
            </a:r>
            <a:r>
              <a:rPr lang="en-US" sz="2200" b="1" dirty="0" smtClean="0"/>
              <a:t> </a:t>
            </a:r>
            <a:r>
              <a:rPr lang="en-US" sz="2200" dirty="0" smtClean="0"/>
              <a:t>– </a:t>
            </a:r>
            <a:r>
              <a:rPr lang="en-US" sz="2000" dirty="0" smtClean="0"/>
              <a:t>In poetic fashion </a:t>
            </a:r>
            <a:r>
              <a:rPr lang="en-US" sz="2000" dirty="0" err="1" smtClean="0"/>
              <a:t>Cindi</a:t>
            </a:r>
            <a:r>
              <a:rPr lang="en-US" sz="2000" dirty="0" smtClean="0"/>
              <a:t> shares the desire of every mom to find that “me” time, that “free” time for which she yearns, and the resolve she discovers! (A perfect gift for every mom for any occasion – or just because!)</a:t>
            </a:r>
            <a:endParaRPr lang="en-US" sz="2200" i="1" u="sng" dirty="0" smtClean="0"/>
          </a:p>
          <a:p>
            <a:pPr eaLnBrk="1" hangingPunct="1">
              <a:lnSpc>
                <a:spcPct val="80000"/>
              </a:lnSpc>
              <a:buFont typeface="Arial" charset="0"/>
              <a:buNone/>
            </a:pPr>
            <a:r>
              <a:rPr lang="en-US" sz="2200" b="1" i="1" u="sng" dirty="0" smtClean="0">
                <a:solidFill>
                  <a:srgbClr val="FFFF00"/>
                </a:solidFill>
              </a:rPr>
              <a:t>Balancing the Active Life</a:t>
            </a:r>
            <a:r>
              <a:rPr lang="en-US" sz="2200" b="1" dirty="0" smtClean="0">
                <a:solidFill>
                  <a:srgbClr val="FFFF00"/>
                </a:solidFill>
              </a:rPr>
              <a:t> </a:t>
            </a:r>
            <a:r>
              <a:rPr lang="en-US" sz="2200" dirty="0" smtClean="0"/>
              <a:t>– A time/life bible </a:t>
            </a:r>
            <a:r>
              <a:rPr lang="en-US" sz="2000" dirty="0" smtClean="0"/>
              <a:t>study for anyone of any age - the goal of this 13-week study is to challenge, help, and encourage the prioritizing  of what is most important in life. </a:t>
            </a:r>
          </a:p>
          <a:p>
            <a:pPr eaLnBrk="1" hangingPunct="1">
              <a:lnSpc>
                <a:spcPct val="80000"/>
              </a:lnSpc>
              <a:buFont typeface="Arial" charset="0"/>
              <a:buNone/>
            </a:pPr>
            <a:endParaRPr lang="en-US" sz="900" dirty="0" smtClean="0"/>
          </a:p>
          <a:p>
            <a:pPr eaLnBrk="1" hangingPunct="1">
              <a:lnSpc>
                <a:spcPct val="80000"/>
              </a:lnSpc>
              <a:buFont typeface="Arial" charset="0"/>
              <a:buNone/>
            </a:pPr>
            <a:r>
              <a:rPr lang="en-US" sz="2200" b="1" i="1" u="sng" dirty="0" smtClean="0">
                <a:solidFill>
                  <a:srgbClr val="FFFF00"/>
                </a:solidFill>
                <a:effectLst>
                  <a:outerShdw blurRad="38100" dist="38100" dir="2700000" algn="tl">
                    <a:srgbClr val="000000">
                      <a:alpha val="43137"/>
                    </a:srgbClr>
                  </a:outerShdw>
                </a:effectLst>
              </a:rPr>
              <a:t>Get it Together</a:t>
            </a:r>
            <a:r>
              <a:rPr lang="en-US" sz="2200" b="1" dirty="0" smtClean="0">
                <a:solidFill>
                  <a:srgbClr val="FFFF00"/>
                </a:solidFill>
                <a:effectLst>
                  <a:outerShdw blurRad="38100" dist="38100" dir="2700000" algn="tl">
                    <a:srgbClr val="000000">
                      <a:alpha val="43137"/>
                    </a:srgbClr>
                  </a:outerShdw>
                </a:effectLst>
              </a:rPr>
              <a:t> </a:t>
            </a:r>
            <a:r>
              <a:rPr lang="en-US" sz="2200" dirty="0" smtClean="0"/>
              <a:t>- </a:t>
            </a:r>
            <a:r>
              <a:rPr lang="en-US" sz="2000" dirty="0" smtClean="0"/>
              <a:t>an organizational planner for home and life.</a:t>
            </a:r>
          </a:p>
          <a:p>
            <a:pPr eaLnBrk="1" hangingPunct="1">
              <a:lnSpc>
                <a:spcPct val="80000"/>
              </a:lnSpc>
              <a:buFont typeface="Arial" charset="0"/>
              <a:buNone/>
            </a:pPr>
            <a:endParaRPr lang="en-US" sz="900" dirty="0" smtClean="0"/>
          </a:p>
          <a:p>
            <a:pPr eaLnBrk="1" hangingPunct="1">
              <a:lnSpc>
                <a:spcPct val="80000"/>
              </a:lnSpc>
              <a:buFont typeface="Arial" charset="0"/>
              <a:buNone/>
            </a:pPr>
            <a:r>
              <a:rPr lang="en-US" sz="2200" b="1" i="1" u="sng" dirty="0" err="1" smtClean="0">
                <a:solidFill>
                  <a:srgbClr val="FFFF00"/>
                </a:solidFill>
              </a:rPr>
              <a:t>‘Tis</a:t>
            </a:r>
            <a:r>
              <a:rPr lang="en-US" sz="2200" b="1" i="1" u="sng" dirty="0" smtClean="0">
                <a:solidFill>
                  <a:srgbClr val="FFFF00"/>
                </a:solidFill>
              </a:rPr>
              <a:t> the Season</a:t>
            </a:r>
            <a:r>
              <a:rPr lang="en-US" sz="2200" b="1" dirty="0" smtClean="0">
                <a:solidFill>
                  <a:srgbClr val="FFFF00"/>
                </a:solidFill>
              </a:rPr>
              <a:t> </a:t>
            </a:r>
            <a:r>
              <a:rPr lang="en-US" sz="2200" dirty="0" smtClean="0"/>
              <a:t>- </a:t>
            </a:r>
            <a:r>
              <a:rPr lang="en-US" sz="2000" dirty="0" smtClean="0"/>
              <a:t>a Christmas planner to keep the holiday less stressful and more meaningful.</a:t>
            </a:r>
          </a:p>
          <a:p>
            <a:pPr eaLnBrk="1" hangingPunct="1">
              <a:lnSpc>
                <a:spcPct val="80000"/>
              </a:lnSpc>
              <a:buFont typeface="Arial" charset="0"/>
              <a:buNone/>
            </a:pPr>
            <a:endParaRPr lang="en-US" sz="2200" dirty="0" smtClean="0"/>
          </a:p>
          <a:p>
            <a:pPr eaLnBrk="1" hangingPunct="1">
              <a:lnSpc>
                <a:spcPct val="80000"/>
              </a:lnSpc>
            </a:pPr>
            <a:endParaRPr lang="en-US" sz="22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34788" y="1028700"/>
            <a:ext cx="8229600" cy="723900"/>
          </a:xfrm>
          <a:prstGeom prst="rect">
            <a:avLst/>
          </a:prstGeom>
        </p:spPr>
        <p:txBody>
          <a:bodyPr/>
          <a:lstStyle/>
          <a:p>
            <a:pPr eaLnBrk="1" hangingPunct="1"/>
            <a:r>
              <a:rPr lang="en-US" sz="3600" b="1" dirty="0" smtClean="0">
                <a:solidFill>
                  <a:srgbClr val="FFFF00"/>
                </a:solidFill>
                <a:effectLst>
                  <a:outerShdw blurRad="38100" dist="38100" dir="2700000" algn="tl">
                    <a:srgbClr val="000000">
                      <a:alpha val="43137"/>
                    </a:srgbClr>
                  </a:outerShdw>
                </a:effectLst>
              </a:rPr>
              <a:t>Online Broadcasts:</a:t>
            </a:r>
          </a:p>
        </p:txBody>
      </p:sp>
      <p:sp>
        <p:nvSpPr>
          <p:cNvPr id="32771" name="Content Placeholder 2"/>
          <p:cNvSpPr>
            <a:spLocks noGrp="1"/>
          </p:cNvSpPr>
          <p:nvPr>
            <p:ph idx="4294967295"/>
          </p:nvPr>
        </p:nvSpPr>
        <p:spPr>
          <a:xfrm>
            <a:off x="434788" y="1752600"/>
            <a:ext cx="8229600" cy="4525963"/>
          </a:xfrm>
          <a:prstGeom prst="rect">
            <a:avLst/>
          </a:prstGeom>
        </p:spPr>
        <p:txBody>
          <a:bodyPr>
            <a:normAutofit/>
          </a:bodyPr>
          <a:lstStyle/>
          <a:p>
            <a:pPr eaLnBrk="1" hangingPunct="1">
              <a:lnSpc>
                <a:spcPct val="80000"/>
              </a:lnSpc>
            </a:pPr>
            <a:r>
              <a:rPr lang="en-US" sz="2500" b="1" dirty="0" smtClean="0">
                <a:solidFill>
                  <a:srgbClr val="FFFF00"/>
                </a:solidFill>
                <a:effectLst>
                  <a:outerShdw blurRad="38100" dist="38100" dir="2700000" algn="tl">
                    <a:srgbClr val="000000">
                      <a:alpha val="43137"/>
                    </a:srgbClr>
                  </a:outerShdw>
                </a:effectLst>
              </a:rPr>
              <a:t>Start Your Family: Becoming Parents of a Special Needs Child: </a:t>
            </a:r>
            <a:r>
              <a:rPr lang="en-US" sz="2500" dirty="0" smtClean="0"/>
              <a:t>(An interview with the </a:t>
            </a:r>
            <a:r>
              <a:rPr lang="en-US" sz="2500" dirty="0" err="1" smtClean="0"/>
              <a:t>Ferrini's</a:t>
            </a:r>
            <a:r>
              <a:rPr lang="en-US" sz="2500" dirty="0" smtClean="0"/>
              <a:t>)  </a:t>
            </a:r>
          </a:p>
          <a:p>
            <a:pPr eaLnBrk="1" hangingPunct="1">
              <a:lnSpc>
                <a:spcPct val="80000"/>
              </a:lnSpc>
              <a:buFont typeface="Arial" charset="0"/>
              <a:buNone/>
            </a:pPr>
            <a:endParaRPr lang="en-US" sz="2500" dirty="0" smtClean="0"/>
          </a:p>
          <a:p>
            <a:pPr eaLnBrk="1" hangingPunct="1">
              <a:lnSpc>
                <a:spcPct val="80000"/>
              </a:lnSpc>
              <a:buFont typeface="Arial" charset="0"/>
              <a:buNone/>
            </a:pPr>
            <a:r>
              <a:rPr lang="en-US" sz="2500" dirty="0" smtClean="0"/>
              <a:t> </a:t>
            </a:r>
          </a:p>
          <a:p>
            <a:pPr eaLnBrk="1" hangingPunct="1">
              <a:lnSpc>
                <a:spcPct val="80000"/>
              </a:lnSpc>
            </a:pPr>
            <a:r>
              <a:rPr lang="en-US" sz="2500" b="1" dirty="0" smtClean="0">
                <a:solidFill>
                  <a:srgbClr val="FFFF00"/>
                </a:solidFill>
                <a:effectLst>
                  <a:outerShdw blurRad="38100" dist="38100" dir="2700000" algn="tl">
                    <a:srgbClr val="000000">
                      <a:alpha val="43137"/>
                    </a:srgbClr>
                  </a:outerShdw>
                </a:effectLst>
              </a:rPr>
              <a:t>Need Project: - UNEXPECTED JOURNEY:</a:t>
            </a:r>
            <a:r>
              <a:rPr lang="en-US" sz="2500" dirty="0" smtClean="0"/>
              <a:t> (Ministry NEED PROJECT)  </a:t>
            </a:r>
          </a:p>
          <a:p>
            <a:pPr eaLnBrk="1" hangingPunct="1">
              <a:lnSpc>
                <a:spcPct val="80000"/>
              </a:lnSpc>
              <a:buFont typeface="Arial" charset="0"/>
              <a:buNone/>
            </a:pPr>
            <a:r>
              <a:rPr lang="en-US" sz="2500" dirty="0" smtClean="0"/>
              <a:t> </a:t>
            </a:r>
            <a:r>
              <a:rPr lang="en-US" sz="2500" b="1" dirty="0" smtClean="0"/>
              <a:t> </a:t>
            </a:r>
            <a:endParaRPr lang="en-US" sz="2500" dirty="0" smtClean="0"/>
          </a:p>
        </p:txBody>
      </p:sp>
      <p:sp>
        <p:nvSpPr>
          <p:cNvPr id="4" name="Rounded Rectangle 3">
            <a:hlinkClick r:id="rId2"/>
          </p:cNvPr>
          <p:cNvSpPr/>
          <p:nvPr/>
        </p:nvSpPr>
        <p:spPr>
          <a:xfrm>
            <a:off x="5943600" y="2095500"/>
            <a:ext cx="1447800" cy="381000"/>
          </a:xfrm>
          <a:prstGeom prst="roundRect">
            <a:avLst/>
          </a:prstGeom>
          <a:gradFill>
            <a:gsLst>
              <a:gs pos="0">
                <a:srgbClr val="FFFF00"/>
              </a:gs>
              <a:gs pos="80000">
                <a:schemeClr val="accent6">
                  <a:shade val="93000"/>
                  <a:satMod val="130000"/>
                </a:schemeClr>
              </a:gs>
              <a:gs pos="100000">
                <a:schemeClr val="accent6">
                  <a:shade val="94000"/>
                  <a:satMod val="135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smtClean="0">
                <a:solidFill>
                  <a:srgbClr val="FF0000"/>
                </a:solidFill>
              </a:rPr>
              <a:t>Click Here</a:t>
            </a:r>
            <a:endParaRPr lang="en-US" b="1" dirty="0">
              <a:solidFill>
                <a:srgbClr val="FF0000"/>
              </a:solidFill>
            </a:endParaRPr>
          </a:p>
        </p:txBody>
      </p:sp>
      <p:sp>
        <p:nvSpPr>
          <p:cNvPr id="5" name="Rounded Rectangle 4">
            <a:hlinkClick r:id="rId3"/>
          </p:cNvPr>
          <p:cNvSpPr/>
          <p:nvPr/>
        </p:nvSpPr>
        <p:spPr>
          <a:xfrm>
            <a:off x="2362200" y="3615531"/>
            <a:ext cx="1447800" cy="381000"/>
          </a:xfrm>
          <a:prstGeom prst="roundRect">
            <a:avLst/>
          </a:prstGeom>
          <a:gradFill>
            <a:gsLst>
              <a:gs pos="0">
                <a:srgbClr val="FFFF00"/>
              </a:gs>
              <a:gs pos="80000">
                <a:schemeClr val="accent6">
                  <a:shade val="93000"/>
                  <a:satMod val="130000"/>
                </a:schemeClr>
              </a:gs>
              <a:gs pos="100000">
                <a:schemeClr val="accent6">
                  <a:shade val="94000"/>
                  <a:satMod val="135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smtClean="0">
                <a:solidFill>
                  <a:srgbClr val="FF0000"/>
                </a:solidFill>
              </a:rPr>
              <a:t>Click Here</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434788" y="685800"/>
            <a:ext cx="8229600" cy="1143000"/>
          </a:xfrm>
          <a:prstGeom prst="rect">
            <a:avLst/>
          </a:prstGeom>
        </p:spPr>
        <p:txBody>
          <a:bodyPr/>
          <a:lstStyle/>
          <a:p>
            <a:pPr eaLnBrk="1" hangingPunct="1"/>
            <a:r>
              <a:rPr lang="en-US" b="1" dirty="0" smtClean="0">
                <a:solidFill>
                  <a:srgbClr val="FFFF00"/>
                </a:solidFill>
                <a:effectLst>
                  <a:outerShdw blurRad="38100" dist="38100" dir="2700000" algn="tl">
                    <a:srgbClr val="000000">
                      <a:alpha val="43137"/>
                    </a:srgbClr>
                  </a:outerShdw>
                </a:effectLst>
              </a:rPr>
              <a:t>Marriage Matters </a:t>
            </a:r>
          </a:p>
        </p:txBody>
      </p:sp>
      <p:sp>
        <p:nvSpPr>
          <p:cNvPr id="6147" name="Content Placeholder 2"/>
          <p:cNvSpPr>
            <a:spLocks noGrp="1"/>
          </p:cNvSpPr>
          <p:nvPr>
            <p:ph idx="4294967295"/>
          </p:nvPr>
        </p:nvSpPr>
        <p:spPr>
          <a:xfrm>
            <a:off x="427530" y="1371600"/>
            <a:ext cx="8487869" cy="1828800"/>
          </a:xfrm>
          <a:prstGeom prst="rect">
            <a:avLst/>
          </a:prstGeom>
        </p:spPr>
        <p:txBody>
          <a:bodyPr/>
          <a:lstStyle/>
          <a:p>
            <a:pPr eaLnBrk="1" hangingPunct="1">
              <a:lnSpc>
                <a:spcPct val="80000"/>
              </a:lnSpc>
            </a:pPr>
            <a:r>
              <a:rPr lang="en-US" b="1" dirty="0" smtClean="0"/>
              <a:t>Because of these statistics, many are single parents. (Chapters  8-11 in </a:t>
            </a:r>
            <a:r>
              <a:rPr lang="en-US" b="1" i="1" dirty="0" smtClean="0"/>
              <a:t>UNEXPECTED JOURNEY – When Special Needs Change Our Course</a:t>
            </a:r>
            <a:r>
              <a:rPr lang="en-US" b="1" dirty="0" smtClean="0"/>
              <a:t> is important reading for single parents.)</a:t>
            </a:r>
          </a:p>
          <a:p>
            <a:pPr eaLnBrk="1" hangingPunct="1">
              <a:lnSpc>
                <a:spcPct val="80000"/>
              </a:lnSpc>
            </a:pPr>
            <a:endParaRPr lang="en-US" sz="1200" b="1" dirty="0" smtClean="0"/>
          </a:p>
          <a:p>
            <a:pPr eaLnBrk="1" hangingPunct="1">
              <a:lnSpc>
                <a:spcPct val="80000"/>
              </a:lnSpc>
            </a:pPr>
            <a:endParaRPr lang="en-US" sz="2700" dirty="0" smtClean="0"/>
          </a:p>
        </p:txBody>
      </p:sp>
      <p:sp>
        <p:nvSpPr>
          <p:cNvPr id="2" name="TextBox 1"/>
          <p:cNvSpPr txBox="1"/>
          <p:nvPr/>
        </p:nvSpPr>
        <p:spPr>
          <a:xfrm>
            <a:off x="623149" y="3229970"/>
            <a:ext cx="8487869" cy="486287"/>
          </a:xfrm>
          <a:prstGeom prst="rect">
            <a:avLst/>
          </a:prstGeom>
          <a:noFill/>
        </p:spPr>
        <p:txBody>
          <a:bodyPr wrap="square" rtlCol="0">
            <a:spAutoFit/>
          </a:bodyPr>
          <a:lstStyle/>
          <a:p>
            <a:pPr eaLnBrk="1" hangingPunct="1">
              <a:lnSpc>
                <a:spcPct val="80000"/>
              </a:lnSpc>
            </a:pPr>
            <a:r>
              <a:rPr lang="en-US" sz="3200" b="1" dirty="0">
                <a:latin typeface="Calibri" panose="020F0502020204030204" pitchFamily="34" charset="0"/>
              </a:rPr>
              <a:t>“For better or worse….” </a:t>
            </a:r>
            <a:endParaRPr lang="en-US" sz="3200" dirty="0">
              <a:latin typeface="Calibri" panose="020F0502020204030204" pitchFamily="34" charset="0"/>
            </a:endParaRPr>
          </a:p>
        </p:txBody>
      </p:sp>
      <p:sp>
        <p:nvSpPr>
          <p:cNvPr id="3" name="TextBox 2"/>
          <p:cNvSpPr txBox="1"/>
          <p:nvPr/>
        </p:nvSpPr>
        <p:spPr>
          <a:xfrm>
            <a:off x="756649" y="4114800"/>
            <a:ext cx="7924799" cy="496161"/>
          </a:xfrm>
          <a:prstGeom prst="rect">
            <a:avLst/>
          </a:prstGeom>
          <a:noFill/>
        </p:spPr>
        <p:txBody>
          <a:bodyPr wrap="square" rtlCol="0">
            <a:spAutoFit/>
          </a:bodyPr>
          <a:lstStyle/>
          <a:p>
            <a:pPr eaLnBrk="1" hangingPunct="1">
              <a:lnSpc>
                <a:spcPct val="80000"/>
              </a:lnSpc>
            </a:pPr>
            <a:r>
              <a:rPr lang="en-US" sz="3200" b="1" dirty="0">
                <a:latin typeface="Calibri" panose="020F0502020204030204" pitchFamily="34" charset="0"/>
              </a:rPr>
              <a:t>NEED the support of </a:t>
            </a:r>
            <a:r>
              <a:rPr lang="en-US" sz="3200" b="1" dirty="0" smtClean="0">
                <a:latin typeface="Calibri" panose="020F0502020204030204" pitchFamily="34" charset="0"/>
              </a:rPr>
              <a:t>others</a:t>
            </a:r>
            <a:endParaRPr lang="en-US" sz="3200" b="1" dirty="0">
              <a:latin typeface="Calibri" panose="020F0502020204030204" pitchFamily="34" charset="0"/>
            </a:endParaRPr>
          </a:p>
        </p:txBody>
      </p:sp>
      <p:sp>
        <p:nvSpPr>
          <p:cNvPr id="4" name="TextBox 3"/>
          <p:cNvSpPr txBox="1"/>
          <p:nvPr/>
        </p:nvSpPr>
        <p:spPr>
          <a:xfrm>
            <a:off x="914400" y="5029200"/>
            <a:ext cx="7767048" cy="880241"/>
          </a:xfrm>
          <a:prstGeom prst="rect">
            <a:avLst/>
          </a:prstGeom>
          <a:noFill/>
        </p:spPr>
        <p:txBody>
          <a:bodyPr wrap="square" rtlCol="0">
            <a:spAutoFit/>
          </a:bodyPr>
          <a:lstStyle/>
          <a:p>
            <a:pPr eaLnBrk="1" hangingPunct="1">
              <a:lnSpc>
                <a:spcPct val="80000"/>
              </a:lnSpc>
            </a:pPr>
            <a:r>
              <a:rPr lang="en-US" sz="3200" b="1" dirty="0">
                <a:latin typeface="Calibri" panose="020F0502020204030204" pitchFamily="34" charset="0"/>
              </a:rPr>
              <a:t>Abandoning ship carries a cost, too - stay strong and steady.</a:t>
            </a:r>
            <a:endParaRPr lang="en-US" sz="3200" dirty="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76200" y="609600"/>
            <a:ext cx="7772400" cy="1371599"/>
          </a:xfrm>
        </p:spPr>
        <p:txBody>
          <a:bodyPr>
            <a:noAutofit/>
          </a:bodyPr>
          <a:lstStyle/>
          <a:p>
            <a:pPr eaLnBrk="1" hangingPunct="1">
              <a:defRPr/>
            </a:pPr>
            <a:r>
              <a:rPr lang="en-US" sz="4800" b="1" dirty="0" smtClean="0">
                <a:ln w="22225">
                  <a:solidFill>
                    <a:schemeClr val="accent2"/>
                  </a:solidFill>
                  <a:prstDash val="solid"/>
                </a:ln>
                <a:solidFill>
                  <a:schemeClr val="accent2">
                    <a:lumMod val="40000"/>
                    <a:lumOff val="60000"/>
                  </a:schemeClr>
                </a:solidFill>
                <a:latin typeface="+mn-lt"/>
              </a:rPr>
              <a:t>SO – If you’re married:</a:t>
            </a:r>
            <a:br>
              <a:rPr lang="en-US" sz="4800" b="1" dirty="0" smtClean="0">
                <a:ln w="22225">
                  <a:solidFill>
                    <a:schemeClr val="accent2"/>
                  </a:solidFill>
                  <a:prstDash val="solid"/>
                </a:ln>
                <a:solidFill>
                  <a:schemeClr val="accent2">
                    <a:lumMod val="40000"/>
                    <a:lumOff val="60000"/>
                  </a:schemeClr>
                </a:solidFill>
                <a:latin typeface="+mn-lt"/>
              </a:rPr>
            </a:br>
            <a:r>
              <a:rPr lang="en-US" sz="4800" b="1" dirty="0" smtClean="0">
                <a:ln w="22225">
                  <a:solidFill>
                    <a:schemeClr val="accent2"/>
                  </a:solidFill>
                  <a:prstDash val="solid"/>
                </a:ln>
                <a:solidFill>
                  <a:schemeClr val="accent2">
                    <a:lumMod val="40000"/>
                    <a:lumOff val="60000"/>
                  </a:schemeClr>
                </a:solidFill>
                <a:latin typeface="+mn-lt"/>
              </a:rPr>
              <a:t>…don’t quit!</a:t>
            </a:r>
            <a:br>
              <a:rPr lang="en-US" sz="4800" b="1" dirty="0" smtClean="0">
                <a:ln w="22225">
                  <a:solidFill>
                    <a:schemeClr val="accent2"/>
                  </a:solidFill>
                  <a:prstDash val="solid"/>
                </a:ln>
                <a:solidFill>
                  <a:schemeClr val="accent2">
                    <a:lumMod val="40000"/>
                    <a:lumOff val="60000"/>
                  </a:schemeClr>
                </a:solidFill>
                <a:latin typeface="+mn-lt"/>
              </a:rPr>
            </a:br>
            <a:r>
              <a:rPr lang="en-US" sz="4000" b="1" dirty="0" smtClean="0">
                <a:latin typeface="+mn-lt"/>
              </a:rPr>
              <a:t/>
            </a:r>
            <a:br>
              <a:rPr lang="en-US" sz="4000" b="1" dirty="0" smtClean="0">
                <a:latin typeface="+mn-lt"/>
              </a:rPr>
            </a:br>
            <a:endParaRPr lang="en-US" sz="4000" dirty="0" smtClean="0">
              <a:latin typeface="+mn-lt"/>
            </a:endParaRPr>
          </a:p>
        </p:txBody>
      </p:sp>
      <p:sp>
        <p:nvSpPr>
          <p:cNvPr id="3" name="TextBox 2"/>
          <p:cNvSpPr txBox="1"/>
          <p:nvPr/>
        </p:nvSpPr>
        <p:spPr>
          <a:xfrm>
            <a:off x="0" y="2362200"/>
            <a:ext cx="8229600" cy="1200329"/>
          </a:xfrm>
          <a:prstGeom prst="rect">
            <a:avLst/>
          </a:prstGeom>
          <a:noFill/>
        </p:spPr>
        <p:txBody>
          <a:bodyPr wrap="square" rtlCol="0">
            <a:spAutoFit/>
          </a:bodyPr>
          <a:lstStyle/>
          <a:p>
            <a:r>
              <a:rPr lang="en-US" sz="3600" b="1" dirty="0"/>
              <a:t>You </a:t>
            </a:r>
            <a:r>
              <a:rPr lang="en-US" sz="3600" b="1" u="sng" dirty="0"/>
              <a:t>can</a:t>
            </a:r>
            <a:r>
              <a:rPr lang="en-US" sz="3600" b="1" dirty="0"/>
              <a:t> “go the distance” together.</a:t>
            </a:r>
            <a:r>
              <a:rPr lang="en-US" sz="3600" dirty="0"/>
              <a:t/>
            </a:r>
            <a:br>
              <a:rPr lang="en-US" sz="3600" dirty="0"/>
            </a:br>
            <a:endParaRPr lang="en-US" sz="3600" dirty="0"/>
          </a:p>
        </p:txBody>
      </p:sp>
      <p:sp>
        <p:nvSpPr>
          <p:cNvPr id="2" name="TextBox 1"/>
          <p:cNvSpPr txBox="1"/>
          <p:nvPr/>
        </p:nvSpPr>
        <p:spPr>
          <a:xfrm>
            <a:off x="228600" y="4038600"/>
            <a:ext cx="7543800" cy="1200329"/>
          </a:xfrm>
          <a:prstGeom prst="rect">
            <a:avLst/>
          </a:prstGeom>
          <a:noFill/>
        </p:spPr>
        <p:txBody>
          <a:bodyPr wrap="square" rtlCol="0">
            <a:spAutoFit/>
          </a:bodyPr>
          <a:lstStyle/>
          <a:p>
            <a:r>
              <a:rPr lang="en-US" sz="3600" b="1" dirty="0"/>
              <a:t>There are rewards along the way.</a:t>
            </a:r>
            <a:r>
              <a:rPr lang="en-US" sz="3600" dirty="0"/>
              <a:t/>
            </a:r>
            <a:br>
              <a:rPr lang="en-US" sz="3600" dirty="0"/>
            </a:b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4"/>
          <p:cNvSpPr>
            <a:spLocks noGrp="1"/>
          </p:cNvSpPr>
          <p:nvPr>
            <p:ph sz="half" idx="1"/>
          </p:nvPr>
        </p:nvSpPr>
        <p:spPr>
          <a:xfrm>
            <a:off x="457200" y="857534"/>
            <a:ext cx="8686800" cy="666466"/>
          </a:xfrm>
        </p:spPr>
        <p:txBody>
          <a:bodyPr>
            <a:normAutofit/>
          </a:bodyPr>
          <a:lstStyle/>
          <a:p>
            <a:pPr marL="0" indent="0" algn="ctr" eaLnBrk="1" hangingPunct="1">
              <a:lnSpc>
                <a:spcPct val="90000"/>
              </a:lnSpc>
              <a:buNone/>
            </a:pPr>
            <a:r>
              <a:rPr lang="en-US" sz="3900" b="1" dirty="0" smtClean="0">
                <a:solidFill>
                  <a:srgbClr val="FFFF00"/>
                </a:solidFill>
                <a:effectLst>
                  <a:outerShdw blurRad="38100" dist="38100" dir="2700000" algn="tl">
                    <a:srgbClr val="000000">
                      <a:alpha val="43137"/>
                    </a:srgbClr>
                  </a:outerShdw>
                </a:effectLst>
              </a:rPr>
              <a:t>God’s Blueprint for Marriage: Gen. 2:24</a:t>
            </a:r>
            <a:r>
              <a:rPr lang="en-US" b="1" dirty="0" smtClean="0">
                <a:effectLst>
                  <a:outerShdw blurRad="38100" dist="38100" dir="2700000" algn="tl">
                    <a:srgbClr val="000000">
                      <a:alpha val="43137"/>
                    </a:srgbClr>
                  </a:outerShdw>
                </a:effectLst>
              </a:rPr>
              <a:t> </a:t>
            </a:r>
            <a:endParaRPr lang="en-US" dirty="0"/>
          </a:p>
          <a:p>
            <a:pPr marL="457200" lvl="1" indent="0">
              <a:lnSpc>
                <a:spcPct val="90000"/>
              </a:lnSpc>
              <a:buNone/>
            </a:pPr>
            <a:endParaRPr lang="en-US" sz="3900" b="1" dirty="0" smtClean="0">
              <a:effectLst>
                <a:outerShdw blurRad="38100" dist="38100" dir="2700000" algn="tl">
                  <a:srgbClr val="000000">
                    <a:alpha val="43137"/>
                  </a:srgbClr>
                </a:outerShdw>
              </a:effectLst>
            </a:endParaRPr>
          </a:p>
        </p:txBody>
      </p:sp>
      <p:sp>
        <p:nvSpPr>
          <p:cNvPr id="2" name="TextBox 1"/>
          <p:cNvSpPr txBox="1"/>
          <p:nvPr/>
        </p:nvSpPr>
        <p:spPr>
          <a:xfrm>
            <a:off x="762000" y="1752600"/>
            <a:ext cx="7467600" cy="2862322"/>
          </a:xfrm>
          <a:prstGeom prst="rect">
            <a:avLst/>
          </a:prstGeom>
          <a:noFill/>
        </p:spPr>
        <p:txBody>
          <a:bodyPr wrap="square" rtlCol="0">
            <a:spAutoFit/>
          </a:bodyPr>
          <a:lstStyle/>
          <a:p>
            <a:pPr marL="0" indent="0" eaLnBrk="1" hangingPunct="1">
              <a:lnSpc>
                <a:spcPct val="90000"/>
              </a:lnSpc>
              <a:buNone/>
            </a:pPr>
            <a:r>
              <a:rPr lang="en-US" sz="3600" b="1" dirty="0">
                <a:effectLst>
                  <a:outerShdw blurRad="38100" dist="38100" dir="2700000" algn="tl">
                    <a:srgbClr val="000000">
                      <a:alpha val="43137"/>
                    </a:srgbClr>
                  </a:outerShdw>
                </a:effectLst>
              </a:rPr>
              <a:t>God’s Plan  for building strong marriages.  </a:t>
            </a:r>
          </a:p>
          <a:p>
            <a:pPr eaLnBrk="1" hangingPunct="1">
              <a:lnSpc>
                <a:spcPct val="90000"/>
              </a:lnSpc>
            </a:pPr>
            <a:endParaRPr lang="en-US" sz="1400" b="1" dirty="0">
              <a:effectLst>
                <a:outerShdw blurRad="38100" dist="38100" dir="2700000" algn="tl">
                  <a:srgbClr val="000000">
                    <a:alpha val="43137"/>
                  </a:srgbClr>
                </a:outerShdw>
              </a:effectLst>
            </a:endParaRPr>
          </a:p>
          <a:p>
            <a:pPr lvl="1">
              <a:lnSpc>
                <a:spcPct val="90000"/>
              </a:lnSpc>
              <a:buFont typeface="Arial" panose="020B0604020202020204" pitchFamily="34" charset="0"/>
              <a:buChar char="•"/>
            </a:pPr>
            <a:r>
              <a:rPr lang="en-US" sz="3600" b="1" dirty="0">
                <a:effectLst>
                  <a:outerShdw blurRad="38100" dist="38100" dir="2700000" algn="tl">
                    <a:srgbClr val="000000">
                      <a:alpha val="43137"/>
                    </a:srgbClr>
                  </a:outerShdw>
                </a:effectLst>
              </a:rPr>
              <a:t>Leave</a:t>
            </a:r>
          </a:p>
          <a:p>
            <a:pPr lvl="1">
              <a:lnSpc>
                <a:spcPct val="90000"/>
              </a:lnSpc>
              <a:buFont typeface="Arial" panose="020B0604020202020204" pitchFamily="34" charset="0"/>
              <a:buChar char="•"/>
            </a:pPr>
            <a:r>
              <a:rPr lang="en-US" sz="3600" b="1" dirty="0">
                <a:effectLst>
                  <a:outerShdw blurRad="38100" dist="38100" dir="2700000" algn="tl">
                    <a:srgbClr val="000000">
                      <a:alpha val="43137"/>
                    </a:srgbClr>
                  </a:outerShdw>
                </a:effectLst>
              </a:rPr>
              <a:t>Cleave</a:t>
            </a:r>
          </a:p>
          <a:p>
            <a:pPr lvl="1">
              <a:lnSpc>
                <a:spcPct val="90000"/>
              </a:lnSpc>
              <a:buFont typeface="Arial" panose="020B0604020202020204" pitchFamily="34" charset="0"/>
              <a:buChar char="•"/>
            </a:pPr>
            <a:r>
              <a:rPr lang="en-US" sz="3600" b="1" dirty="0">
                <a:effectLst>
                  <a:outerShdw blurRad="38100" dist="38100" dir="2700000" algn="tl">
                    <a:srgbClr val="000000">
                      <a:alpha val="43137"/>
                    </a:srgbClr>
                  </a:outerShdw>
                </a:effectLst>
              </a:rPr>
              <a:t>One </a:t>
            </a:r>
            <a:r>
              <a:rPr lang="en-US" sz="3600" b="1" dirty="0" smtClean="0">
                <a:effectLst>
                  <a:outerShdw blurRad="38100" dist="38100" dir="2700000" algn="tl">
                    <a:srgbClr val="000000">
                      <a:alpha val="43137"/>
                    </a:srgbClr>
                  </a:outerShdw>
                </a:effectLst>
              </a:rPr>
              <a:t>flesh</a:t>
            </a:r>
            <a:endParaRPr lang="en-US" dirty="0"/>
          </a:p>
        </p:txBody>
      </p:sp>
      <p:sp>
        <p:nvSpPr>
          <p:cNvPr id="3" name="TextBox 2"/>
          <p:cNvSpPr txBox="1"/>
          <p:nvPr/>
        </p:nvSpPr>
        <p:spPr>
          <a:xfrm>
            <a:off x="609600" y="4583077"/>
            <a:ext cx="8153400" cy="2031325"/>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To make this Blueprint a reality requires a major commitment to one another and to your vows!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500"/>
                                        <p:tgtEl>
                                          <p:spTgt spid="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5"/>
          <p:cNvSpPr>
            <a:spLocks noGrp="1"/>
          </p:cNvSpPr>
          <p:nvPr>
            <p:ph sz="half" idx="2"/>
          </p:nvPr>
        </p:nvSpPr>
        <p:spPr>
          <a:xfrm>
            <a:off x="381000" y="1524000"/>
            <a:ext cx="8305800" cy="3581400"/>
          </a:xfrm>
        </p:spPr>
        <p:txBody>
          <a:bodyPr>
            <a:normAutofit/>
          </a:bodyPr>
          <a:lstStyle/>
          <a:p>
            <a:pPr eaLnBrk="1" hangingPunct="1">
              <a:lnSpc>
                <a:spcPct val="90000"/>
              </a:lnSpc>
              <a:buFont typeface="Arial" charset="0"/>
              <a:buNone/>
            </a:pPr>
            <a:endParaRPr lang="en-US" sz="3600" dirty="0" smtClean="0"/>
          </a:p>
          <a:p>
            <a:pPr eaLnBrk="1" hangingPunct="1">
              <a:lnSpc>
                <a:spcPct val="90000"/>
              </a:lnSpc>
            </a:pPr>
            <a:r>
              <a:rPr lang="en-US" sz="3600" b="1" dirty="0" smtClean="0"/>
              <a:t>We knew the hard work, the long nights, and the full days we would face, so we simply made a vow to do everything together, no matter how difficult life might get…</a:t>
            </a:r>
            <a:endParaRPr lang="en-US" sz="3600" dirty="0" smtClean="0"/>
          </a:p>
          <a:p>
            <a:pPr eaLnBrk="1" hangingPunct="1">
              <a:lnSpc>
                <a:spcPct val="90000"/>
              </a:lnSpc>
            </a:pPr>
            <a:endParaRPr lang="en-US" sz="3600" dirty="0" smtClean="0"/>
          </a:p>
        </p:txBody>
      </p:sp>
      <p:sp>
        <p:nvSpPr>
          <p:cNvPr id="6" name="TextBox 5"/>
          <p:cNvSpPr txBox="1"/>
          <p:nvPr/>
        </p:nvSpPr>
        <p:spPr>
          <a:xfrm>
            <a:off x="1333500" y="1066800"/>
            <a:ext cx="6400800" cy="590931"/>
          </a:xfrm>
          <a:prstGeom prst="rect">
            <a:avLst/>
          </a:prstGeom>
          <a:noFill/>
        </p:spPr>
        <p:txBody>
          <a:bodyPr wrap="square" rtlCol="0">
            <a:spAutoFit/>
          </a:bodyPr>
          <a:lstStyle/>
          <a:p>
            <a:pPr algn="ctr" eaLnBrk="1" hangingPunct="1">
              <a:lnSpc>
                <a:spcPct val="90000"/>
              </a:lnSpc>
            </a:pPr>
            <a:r>
              <a:rPr lang="en-US" sz="3600" b="1" u="sng" dirty="0" smtClean="0">
                <a:solidFill>
                  <a:srgbClr val="FFFF00"/>
                </a:solidFill>
              </a:rPr>
              <a:t>Build a strong marriage</a:t>
            </a:r>
            <a:endParaRPr lang="en-US" sz="3600" b="1" dirty="0" smtClean="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28600" y="914400"/>
            <a:ext cx="8610599" cy="762000"/>
          </a:xfrm>
        </p:spPr>
        <p:txBody>
          <a:bodyPr>
            <a:normAutofit fontScale="90000"/>
          </a:bodyPr>
          <a:lstStyle/>
          <a:p>
            <a:pPr eaLnBrk="1" hangingPunct="1">
              <a:defRPr/>
            </a:pPr>
            <a:r>
              <a:rPr lang="en-US" sz="4000" b="1" u="sng" dirty="0" smtClean="0">
                <a:solidFill>
                  <a:srgbClr val="FFFF00"/>
                </a:solidFill>
                <a:effectLst>
                  <a:outerShdw blurRad="38100" dist="38100" dir="2700000" algn="tl">
                    <a:srgbClr val="000000">
                      <a:alpha val="43137"/>
                    </a:srgbClr>
                  </a:outerShdw>
                </a:effectLst>
              </a:rPr>
              <a:t>Make Marriage Work</a:t>
            </a:r>
            <a:r>
              <a:rPr lang="en-US" sz="4000" b="1" dirty="0" smtClean="0">
                <a:solidFill>
                  <a:srgbClr val="FFFF00"/>
                </a:solidFill>
                <a:effectLst>
                  <a:outerShdw blurRad="38100" dist="38100" dir="2700000" algn="tl">
                    <a:srgbClr val="000000">
                      <a:alpha val="43137"/>
                    </a:srgbClr>
                  </a:outerShdw>
                </a:effectLst>
              </a:rPr>
              <a:t>: Divide and Conquer!</a:t>
            </a:r>
            <a:br>
              <a:rPr lang="en-US" sz="4000" b="1" dirty="0" smtClean="0">
                <a:solidFill>
                  <a:srgbClr val="FFFF00"/>
                </a:solidFill>
                <a:effectLst>
                  <a:outerShdw blurRad="38100" dist="38100" dir="2700000" algn="tl">
                    <a:srgbClr val="000000">
                      <a:alpha val="43137"/>
                    </a:srgbClr>
                  </a:outerShdw>
                </a:effectLst>
              </a:rPr>
            </a:br>
            <a:endParaRPr lang="en-US" sz="4000" b="1" dirty="0" smtClean="0">
              <a:solidFill>
                <a:srgbClr val="FFFF00"/>
              </a:solidFill>
              <a:effectLst>
                <a:outerShdw blurRad="38100" dist="38100" dir="2700000" algn="tl">
                  <a:srgbClr val="000000">
                    <a:alpha val="43137"/>
                  </a:srgbClr>
                </a:outerShdw>
              </a:effectLst>
            </a:endParaRPr>
          </a:p>
        </p:txBody>
      </p:sp>
      <p:sp>
        <p:nvSpPr>
          <p:cNvPr id="9219" name="Subtitle 5"/>
          <p:cNvSpPr>
            <a:spLocks noGrp="1"/>
          </p:cNvSpPr>
          <p:nvPr>
            <p:ph type="subTitle" idx="1"/>
          </p:nvPr>
        </p:nvSpPr>
        <p:spPr>
          <a:xfrm>
            <a:off x="359228" y="1905000"/>
            <a:ext cx="8349342" cy="2743200"/>
          </a:xfrm>
        </p:spPr>
        <p:txBody>
          <a:bodyPr>
            <a:noAutofit/>
          </a:bodyPr>
          <a:lstStyle/>
          <a:p>
            <a:pPr algn="l" eaLnBrk="1" hangingPunct="1"/>
            <a:r>
              <a:rPr lang="en-US" sz="3600" b="1" u="sng" dirty="0" smtClean="0">
                <a:solidFill>
                  <a:srgbClr val="FFFF00"/>
                </a:solidFill>
                <a:effectLst>
                  <a:outerShdw blurRad="38100" dist="38100" dir="2700000" algn="tl">
                    <a:srgbClr val="000000">
                      <a:alpha val="43137"/>
                    </a:srgbClr>
                  </a:outerShdw>
                </a:effectLst>
              </a:rPr>
              <a:t>Pamper Your Marriage</a:t>
            </a:r>
            <a:r>
              <a:rPr lang="en-US" sz="3600" b="1" dirty="0" smtClean="0">
                <a:solidFill>
                  <a:srgbClr val="FFFF00"/>
                </a:solidFill>
                <a:effectLst>
                  <a:outerShdw blurRad="38100" dist="38100" dir="2700000" algn="tl">
                    <a:srgbClr val="000000">
                      <a:alpha val="43137"/>
                    </a:srgbClr>
                  </a:outerShdw>
                </a:effectLst>
              </a:rPr>
              <a:t> </a:t>
            </a:r>
            <a:r>
              <a:rPr lang="en-US" sz="3600" b="1" dirty="0" smtClean="0">
                <a:solidFill>
                  <a:schemeClr val="tx1"/>
                </a:solidFill>
              </a:rPr>
              <a:t>– </a:t>
            </a:r>
            <a:r>
              <a:rPr lang="en-US" sz="3600" b="1" dirty="0" smtClean="0">
                <a:solidFill>
                  <a:schemeClr val="tx1"/>
                </a:solidFill>
                <a:effectLst>
                  <a:outerShdw blurRad="38100" dist="38100" dir="2700000" algn="tl">
                    <a:srgbClr val="000000">
                      <a:alpha val="43137"/>
                    </a:srgbClr>
                  </a:outerShdw>
                </a:effectLst>
              </a:rPr>
              <a:t>We can’t do life as usual for very long without some kind of relief from the pressures of caring for another’s full-time needs.</a:t>
            </a:r>
            <a:endParaRPr lang="en-US" sz="3600" dirty="0" smtClean="0">
              <a:solidFill>
                <a:schemeClr val="tx1"/>
              </a:solidFill>
            </a:endParaRPr>
          </a:p>
          <a:p>
            <a:pPr eaLnBrk="1" hangingPunct="1"/>
            <a:endParaRPr lang="en-US" sz="3600" dirty="0" smtClean="0">
              <a:solidFill>
                <a:srgbClr val="898989"/>
              </a:solidFill>
            </a:endParaRPr>
          </a:p>
        </p:txBody>
      </p:sp>
    </p:spTree>
    <p:extLst>
      <p:ext uri="{BB962C8B-B14F-4D97-AF65-F5344CB8AC3E}">
        <p14:creationId xmlns="" xmlns:p14="http://schemas.microsoft.com/office/powerpoint/2010/main" val="3844833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2921</TotalTime>
  <Words>2966</Words>
  <Application>Microsoft Office PowerPoint</Application>
  <PresentationFormat>On-screen Show (4:3)</PresentationFormat>
  <Paragraphs>310</Paragraphs>
  <Slides>47</Slides>
  <Notes>19</Notes>
  <HiddenSlides>0</HiddenSlides>
  <MMClips>0</MMClips>
  <ScaleCrop>false</ScaleCrop>
  <HeadingPairs>
    <vt:vector size="4" baseType="variant">
      <vt:variant>
        <vt:lpstr>Theme</vt:lpstr>
      </vt:variant>
      <vt:variant>
        <vt:i4>5</vt:i4>
      </vt:variant>
      <vt:variant>
        <vt:lpstr>Slide Titles</vt:lpstr>
      </vt:variant>
      <vt:variant>
        <vt:i4>47</vt:i4>
      </vt:variant>
    </vt:vector>
  </HeadingPairs>
  <TitlesOfParts>
    <vt:vector size="52" baseType="lpstr">
      <vt:lpstr>Office Theme</vt:lpstr>
      <vt:lpstr>3_Custom Design</vt:lpstr>
      <vt:lpstr>2_Custom Design</vt:lpstr>
      <vt:lpstr>1_Custom Design</vt:lpstr>
      <vt:lpstr>Custom Design</vt:lpstr>
      <vt:lpstr>ROADWORK AHEAD:  Keeping Your Marriage and Other Relationships Strong When Special Needs Changes Your Course  </vt:lpstr>
      <vt:lpstr>MARRIAGE MATTERS  as do all relationships… </vt:lpstr>
      <vt:lpstr>Marriage Matters</vt:lpstr>
      <vt:lpstr>Marriage Matters </vt:lpstr>
      <vt:lpstr>Marriage Matters </vt:lpstr>
      <vt:lpstr>SO – If you’re married: …don’t quit!  </vt:lpstr>
      <vt:lpstr>Slide 7</vt:lpstr>
      <vt:lpstr>Slide 8</vt:lpstr>
      <vt:lpstr>Make Marriage Work: Divide and Conquer! </vt:lpstr>
      <vt:lpstr>  </vt:lpstr>
      <vt:lpstr>Talk It Out</vt:lpstr>
      <vt:lpstr>Talk It Out</vt:lpstr>
      <vt:lpstr>Talk It Out</vt:lpstr>
      <vt:lpstr>Talk It Out</vt:lpstr>
      <vt:lpstr>Look for ways to give/get personal time. Discuss what works for you and your spouse/helpers Go the extra mile. Give each other space. Allow each other opportunities to do “their thing” and use their gifts.</vt:lpstr>
      <vt:lpstr> </vt:lpstr>
      <vt:lpstr>FAMILY RELATIONSHIPS </vt:lpstr>
      <vt:lpstr>Things That Help </vt:lpstr>
      <vt:lpstr>Things That Help </vt:lpstr>
      <vt:lpstr>Slide 20</vt:lpstr>
      <vt:lpstr>Slide 21</vt:lpstr>
      <vt:lpstr>Slide 22</vt:lpstr>
      <vt:lpstr>RULES FOR ALL FAMILY MEMBERS: </vt:lpstr>
      <vt:lpstr>RULES FOR ALL FAMILY MEMBERS: </vt:lpstr>
      <vt:lpstr>Slide 25</vt:lpstr>
      <vt:lpstr>OTHERS </vt:lpstr>
      <vt:lpstr>Others…</vt:lpstr>
      <vt:lpstr>Others…</vt:lpstr>
      <vt:lpstr>Others…</vt:lpstr>
      <vt:lpstr>Continued…</vt:lpstr>
      <vt:lpstr>Continued…</vt:lpstr>
      <vt:lpstr>Continued…</vt:lpstr>
      <vt:lpstr>Continued…</vt:lpstr>
      <vt:lpstr>Parents</vt:lpstr>
      <vt:lpstr>Parents</vt:lpstr>
      <vt:lpstr>Parents</vt:lpstr>
      <vt:lpstr>Parents</vt:lpstr>
      <vt:lpstr>Parents</vt:lpstr>
      <vt:lpstr>Parents</vt:lpstr>
      <vt:lpstr>Additional </vt:lpstr>
      <vt:lpstr>Challenges</vt:lpstr>
      <vt:lpstr>Questions and Answers </vt:lpstr>
      <vt:lpstr>Articles by and Interviews with Joe and Cindi: </vt:lpstr>
      <vt:lpstr>Online Broadcasts:</vt:lpstr>
      <vt:lpstr>Focus On The Family</vt:lpstr>
      <vt:lpstr>Slide 46</vt:lpstr>
      <vt:lpstr>Online Broadcasts:</vt:lpstr>
    </vt:vector>
  </TitlesOfParts>
  <Company>Fairview Park Local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UNEXPECTED JOURNEY – When Special Needs Change Our Course Authors: Joe and Cindi Ferrini www.joeferrini.com www.cindiferrini.com 440-572-2019</dc:title>
  <dc:creator>Dr. Joe &amp; Cindi Ferrini</dc:creator>
  <cp:lastModifiedBy>Joe</cp:lastModifiedBy>
  <cp:revision>103</cp:revision>
  <cp:lastPrinted>2014-03-05T16:37:40Z</cp:lastPrinted>
  <dcterms:created xsi:type="dcterms:W3CDTF">2011-09-08T02:31:39Z</dcterms:created>
  <dcterms:modified xsi:type="dcterms:W3CDTF">2014-03-07T15:13:32Z</dcterms:modified>
</cp:coreProperties>
</file>